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81" r:id="rId5"/>
    <p:sldId id="282" r:id="rId6"/>
    <p:sldId id="283" r:id="rId7"/>
    <p:sldId id="278" r:id="rId8"/>
    <p:sldId id="279" r:id="rId9"/>
    <p:sldId id="280" r:id="rId10"/>
    <p:sldId id="273" r:id="rId11"/>
    <p:sldId id="275" r:id="rId12"/>
    <p:sldId id="284" r:id="rId13"/>
    <p:sldId id="276" r:id="rId14"/>
    <p:sldId id="277"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5033" autoAdjust="0"/>
  </p:normalViewPr>
  <p:slideViewPr>
    <p:cSldViewPr snapToGrid="0">
      <p:cViewPr>
        <p:scale>
          <a:sx n="67" d="100"/>
          <a:sy n="67" d="100"/>
        </p:scale>
        <p:origin x="1430"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79883-ADE1-4CE3-9133-622779AA069F}" type="datetimeFigureOut">
              <a:rPr lang="en-US" smtClean="0"/>
              <a:t>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D6067-154E-4221-88E2-367C333B2E04}" type="slidenum">
              <a:rPr lang="en-US" smtClean="0"/>
              <a:t>‹#›</a:t>
            </a:fld>
            <a:endParaRPr lang="en-US" dirty="0"/>
          </a:p>
        </p:txBody>
      </p:sp>
    </p:spTree>
    <p:extLst>
      <p:ext uri="{BB962C8B-B14F-4D97-AF65-F5344CB8AC3E}">
        <p14:creationId xmlns:p14="http://schemas.microsoft.com/office/powerpoint/2010/main" val="1743605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1D6067-154E-4221-88E2-367C333B2E04}" type="slidenum">
              <a:rPr lang="en-US" smtClean="0"/>
              <a:t>3</a:t>
            </a:fld>
            <a:endParaRPr lang="en-US" dirty="0"/>
          </a:p>
        </p:txBody>
      </p:sp>
    </p:spTree>
    <p:extLst>
      <p:ext uri="{BB962C8B-B14F-4D97-AF65-F5344CB8AC3E}">
        <p14:creationId xmlns:p14="http://schemas.microsoft.com/office/powerpoint/2010/main" val="87588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Adverse Events</a:t>
            </a:r>
          </a:p>
        </p:txBody>
      </p:sp>
      <p:sp>
        <p:nvSpPr>
          <p:cNvPr id="4" name="Slide Number Placeholder 3"/>
          <p:cNvSpPr>
            <a:spLocks noGrp="1"/>
          </p:cNvSpPr>
          <p:nvPr>
            <p:ph type="sldNum" sz="quarter" idx="5"/>
          </p:nvPr>
        </p:nvSpPr>
        <p:spPr/>
        <p:txBody>
          <a:bodyPr/>
          <a:lstStyle/>
          <a:p>
            <a:fld id="{A11D6067-154E-4221-88E2-367C333B2E04}" type="slidenum">
              <a:rPr lang="en-US" smtClean="0"/>
              <a:t>4</a:t>
            </a:fld>
            <a:endParaRPr lang="en-US" dirty="0"/>
          </a:p>
        </p:txBody>
      </p:sp>
    </p:spTree>
    <p:extLst>
      <p:ext uri="{BB962C8B-B14F-4D97-AF65-F5344CB8AC3E}">
        <p14:creationId xmlns:p14="http://schemas.microsoft.com/office/powerpoint/2010/main" val="264024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transcript from the 4 minute video – Urgent Alert to all parents. </a:t>
            </a:r>
          </a:p>
        </p:txBody>
      </p:sp>
      <p:sp>
        <p:nvSpPr>
          <p:cNvPr id="4" name="Slide Number Placeholder 3"/>
          <p:cNvSpPr>
            <a:spLocks noGrp="1"/>
          </p:cNvSpPr>
          <p:nvPr>
            <p:ph type="sldNum" sz="quarter" idx="5"/>
          </p:nvPr>
        </p:nvSpPr>
        <p:spPr/>
        <p:txBody>
          <a:bodyPr/>
          <a:lstStyle/>
          <a:p>
            <a:fld id="{A11D6067-154E-4221-88E2-367C333B2E04}" type="slidenum">
              <a:rPr lang="en-US" smtClean="0"/>
              <a:t>10</a:t>
            </a:fld>
            <a:endParaRPr lang="en-US" dirty="0"/>
          </a:p>
        </p:txBody>
      </p:sp>
    </p:spTree>
    <p:extLst>
      <p:ext uri="{BB962C8B-B14F-4D97-AF65-F5344CB8AC3E}">
        <p14:creationId xmlns:p14="http://schemas.microsoft.com/office/powerpoint/2010/main" val="1557952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 on Steve Bannons War Room- comments:  many scientists and physicians support these comments. </a:t>
            </a:r>
          </a:p>
        </p:txBody>
      </p:sp>
      <p:sp>
        <p:nvSpPr>
          <p:cNvPr id="4" name="Slide Number Placeholder 3"/>
          <p:cNvSpPr>
            <a:spLocks noGrp="1"/>
          </p:cNvSpPr>
          <p:nvPr>
            <p:ph type="sldNum" sz="quarter" idx="5"/>
          </p:nvPr>
        </p:nvSpPr>
        <p:spPr/>
        <p:txBody>
          <a:bodyPr/>
          <a:lstStyle/>
          <a:p>
            <a:fld id="{A11D6067-154E-4221-88E2-367C333B2E04}" type="slidenum">
              <a:rPr lang="en-US" smtClean="0"/>
              <a:t>11</a:t>
            </a:fld>
            <a:endParaRPr lang="en-US" dirty="0"/>
          </a:p>
        </p:txBody>
      </p:sp>
    </p:spTree>
    <p:extLst>
      <p:ext uri="{BB962C8B-B14F-4D97-AF65-F5344CB8AC3E}">
        <p14:creationId xmlns:p14="http://schemas.microsoft.com/office/powerpoint/2010/main" val="4283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Publications by Renee Grace </a:t>
            </a:r>
          </a:p>
        </p:txBody>
      </p:sp>
      <p:sp>
        <p:nvSpPr>
          <p:cNvPr id="4" name="Slide Number Placeholder 3"/>
          <p:cNvSpPr>
            <a:spLocks noGrp="1"/>
          </p:cNvSpPr>
          <p:nvPr>
            <p:ph type="sldNum" sz="quarter" idx="5"/>
          </p:nvPr>
        </p:nvSpPr>
        <p:spPr/>
        <p:txBody>
          <a:bodyPr/>
          <a:lstStyle/>
          <a:p>
            <a:fld id="{A11D6067-154E-4221-88E2-367C333B2E04}" type="slidenum">
              <a:rPr lang="en-US" smtClean="0"/>
              <a:t>12</a:t>
            </a:fld>
            <a:endParaRPr lang="en-US" dirty="0"/>
          </a:p>
        </p:txBody>
      </p:sp>
    </p:spTree>
    <p:extLst>
      <p:ext uri="{BB962C8B-B14F-4D97-AF65-F5344CB8AC3E}">
        <p14:creationId xmlns:p14="http://schemas.microsoft.com/office/powerpoint/2010/main" val="1457535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gatewaypundit.com/2021/05/new-evidence-proves-dr-fauci-cdc-prevented-use-proven-drug-covid-19-hundreds-thousands-died-will-americans-wak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flemingmethod.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edbloodedpatriots.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flemingmethod.comsig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ovictory.com/" TargetMode="External"/><Relationship Id="rId2" Type="http://schemas.openxmlformats.org/officeDocument/2006/relationships/hyperlink" Target="mailto:JAThorp@bellsouth.net-" TargetMode="External"/><Relationship Id="rId1" Type="http://schemas.openxmlformats.org/officeDocument/2006/relationships/slideLayout" Target="../slideLayouts/slideLayout4.xml"/><Relationship Id="rId4" Type="http://schemas.openxmlformats.org/officeDocument/2006/relationships/hyperlink" Target="http://www.lordofhostschurch.com/"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rumble.com/vqq7gc-dr.-robert-malone-before-ou-inject-your-child.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BCDE5-E61B-4195-B702-1E2E4C114DCF}"/>
              </a:ext>
            </a:extLst>
          </p:cNvPr>
          <p:cNvSpPr txBox="1"/>
          <p:nvPr/>
        </p:nvSpPr>
        <p:spPr>
          <a:xfrm>
            <a:off x="825357" y="750309"/>
            <a:ext cx="10541286" cy="954107"/>
          </a:xfrm>
          <a:prstGeom prst="rect">
            <a:avLst/>
          </a:prstGeom>
          <a:solidFill>
            <a:schemeClr val="accent1">
              <a:lumMod val="60000"/>
              <a:lumOff val="40000"/>
            </a:schemeClr>
          </a:solidFill>
          <a:ln w="28575">
            <a:solidFill>
              <a:schemeClr val="tx1">
                <a:lumMod val="85000"/>
                <a:lumOff val="15000"/>
              </a:schemeClr>
            </a:solidFill>
          </a:ln>
        </p:spPr>
        <p:txBody>
          <a:bodyPr wrap="square" rtlCol="0">
            <a:spAutoFit/>
          </a:bodyPr>
          <a:lstStyle/>
          <a:p>
            <a:r>
              <a:rPr lang="en-US" sz="2800" b="1" dirty="0"/>
              <a:t>HOLOCAUST 2019:   GLOBAL PLAN FOR THE GREAT RESET &amp; </a:t>
            </a:r>
          </a:p>
          <a:p>
            <a:r>
              <a:rPr lang="en-US" sz="2800" b="1" dirty="0"/>
              <a:t>                NEW WORLD ORDER FOR DE-POPULATION</a:t>
            </a:r>
          </a:p>
        </p:txBody>
      </p:sp>
      <p:sp>
        <p:nvSpPr>
          <p:cNvPr id="3" name="TextBox 2">
            <a:extLst>
              <a:ext uri="{FF2B5EF4-FFF2-40B4-BE49-F238E27FC236}">
                <a16:creationId xmlns:a16="http://schemas.microsoft.com/office/drawing/2014/main" id="{115A17B5-CDCC-4F3B-99DB-867520FD5B0B}"/>
              </a:ext>
            </a:extLst>
          </p:cNvPr>
          <p:cNvSpPr txBox="1"/>
          <p:nvPr/>
        </p:nvSpPr>
        <p:spPr>
          <a:xfrm>
            <a:off x="1171253" y="1988289"/>
            <a:ext cx="9565241" cy="369332"/>
          </a:xfrm>
          <a:prstGeom prst="rect">
            <a:avLst/>
          </a:prstGeom>
          <a:solidFill>
            <a:schemeClr val="accent2">
              <a:lumMod val="20000"/>
              <a:lumOff val="80000"/>
            </a:schemeClr>
          </a:solidFill>
          <a:ln w="19050">
            <a:solidFill>
              <a:schemeClr val="accent2">
                <a:lumMod val="75000"/>
              </a:schemeClr>
            </a:solidFill>
          </a:ln>
        </p:spPr>
        <p:txBody>
          <a:bodyPr wrap="square" rtlCol="0">
            <a:spAutoFit/>
          </a:bodyPr>
          <a:lstStyle/>
          <a:p>
            <a:r>
              <a:rPr lang="en-US" b="1" dirty="0"/>
              <a:t>                   BUILD BACK BETTER</a:t>
            </a:r>
            <a:r>
              <a:rPr lang="en-US" dirty="0"/>
              <a:t>; MOTTO FOR WORLD ECONOMIC FORUM- (JOE?)</a:t>
            </a:r>
          </a:p>
        </p:txBody>
      </p:sp>
      <p:sp>
        <p:nvSpPr>
          <p:cNvPr id="4" name="TextBox 3">
            <a:extLst>
              <a:ext uri="{FF2B5EF4-FFF2-40B4-BE49-F238E27FC236}">
                <a16:creationId xmlns:a16="http://schemas.microsoft.com/office/drawing/2014/main" id="{F4D85914-34D7-4A99-BBC4-420AFD0A2E2E}"/>
              </a:ext>
            </a:extLst>
          </p:cNvPr>
          <p:cNvSpPr txBox="1"/>
          <p:nvPr/>
        </p:nvSpPr>
        <p:spPr>
          <a:xfrm>
            <a:off x="765424" y="2631515"/>
            <a:ext cx="10428270" cy="923330"/>
          </a:xfrm>
          <a:prstGeom prst="rect">
            <a:avLst/>
          </a:prstGeom>
          <a:solidFill>
            <a:schemeClr val="accent1">
              <a:lumMod val="20000"/>
              <a:lumOff val="80000"/>
            </a:schemeClr>
          </a:solidFill>
          <a:ln w="28575">
            <a:solidFill>
              <a:schemeClr val="tx1"/>
            </a:solidFill>
          </a:ln>
        </p:spPr>
        <p:txBody>
          <a:bodyPr wrap="square" rtlCol="0">
            <a:spAutoFit/>
          </a:bodyPr>
          <a:lstStyle/>
          <a:p>
            <a:r>
              <a:rPr lang="en-US" dirty="0"/>
              <a:t>DECEMBER 2020: </a:t>
            </a:r>
            <a:r>
              <a:rPr lang="en-US" b="1" dirty="0"/>
              <a:t>TRUSTED NEWS INITIATIVE </a:t>
            </a:r>
            <a:r>
              <a:rPr lang="en-US" dirty="0"/>
              <a:t>– BBC; AGREEMENT OF MAINSTREAM MEDIA;  WE WILL ONLY PUBLISH INFORMATION PROMOTING THE VACCINES AND </a:t>
            </a:r>
            <a:r>
              <a:rPr lang="en-US" u="sng" dirty="0"/>
              <a:t>NOT</a:t>
            </a:r>
            <a:r>
              <a:rPr lang="en-US" dirty="0"/>
              <a:t> PROMOTE PREVENTIVE MEDICINE, TREATMENT OR PUBLISH SAFETY DATA.  (Glenn Beck- </a:t>
            </a:r>
            <a:r>
              <a:rPr lang="en-US" b="1" u="sng" dirty="0"/>
              <a:t>Crime or Cover Up</a:t>
            </a:r>
            <a:r>
              <a:rPr lang="en-US" dirty="0"/>
              <a:t>- You Tube- 2 hours)</a:t>
            </a:r>
          </a:p>
        </p:txBody>
      </p:sp>
      <p:sp>
        <p:nvSpPr>
          <p:cNvPr id="5" name="TextBox 4">
            <a:extLst>
              <a:ext uri="{FF2B5EF4-FFF2-40B4-BE49-F238E27FC236}">
                <a16:creationId xmlns:a16="http://schemas.microsoft.com/office/drawing/2014/main" id="{1D0B38B9-A933-47C9-B0E6-5A352224B25B}"/>
              </a:ext>
            </a:extLst>
          </p:cNvPr>
          <p:cNvSpPr txBox="1"/>
          <p:nvPr/>
        </p:nvSpPr>
        <p:spPr>
          <a:xfrm>
            <a:off x="1171253" y="3733301"/>
            <a:ext cx="9616612" cy="1477328"/>
          </a:xfrm>
          <a:prstGeom prst="rect">
            <a:avLst/>
          </a:prstGeom>
          <a:solidFill>
            <a:schemeClr val="accent2">
              <a:lumMod val="20000"/>
              <a:lumOff val="80000"/>
            </a:schemeClr>
          </a:solidFill>
          <a:ln w="28575">
            <a:solidFill>
              <a:schemeClr val="accent2"/>
            </a:solidFill>
          </a:ln>
        </p:spPr>
        <p:txBody>
          <a:bodyPr wrap="square" rtlCol="0">
            <a:spAutoFit/>
          </a:bodyPr>
          <a:lstStyle/>
          <a:p>
            <a:r>
              <a:rPr lang="en-US" dirty="0"/>
              <a:t>FALSIE WARNED PRESIDENT TRUMP 2018 OF A PLANDEMIC COMING; WHY AND HOW DID HE KNOW THIS?  WUHAN PRESENTED SPIKED PROTEIN VIRUS TO FALSIE AND NIH IN 2017 AND 2018 IN BEIJING. </a:t>
            </a:r>
            <a:r>
              <a:rPr lang="en-US" b="1" dirty="0"/>
              <a:t>POLITIO: </a:t>
            </a:r>
            <a:r>
              <a:rPr lang="en-US" b="1" u="sng" dirty="0"/>
              <a:t>IN 2018, DIPLOMATS WARNED OF RISKY CORONAVIRUS EXPERIMENTS IN A WUHAN LAB. NO ONE LISTENED. </a:t>
            </a:r>
            <a:r>
              <a:rPr lang="en-US" b="1" dirty="0"/>
              <a:t>BY JOSH ROGIN 3/8/2021 @ 4:30 AM EST</a:t>
            </a:r>
          </a:p>
          <a:p>
            <a:r>
              <a:rPr lang="en-US" dirty="0"/>
              <a:t> See Glenn Beck special</a:t>
            </a:r>
            <a:r>
              <a:rPr lang="en-US" b="1" dirty="0"/>
              <a:t>;  Crime or Cover Up: </a:t>
            </a:r>
            <a:r>
              <a:rPr lang="en-US" dirty="0"/>
              <a:t>You Tube- 2 hours: if deleted search under Glenn B.</a:t>
            </a:r>
          </a:p>
        </p:txBody>
      </p:sp>
      <p:sp>
        <p:nvSpPr>
          <p:cNvPr id="6" name="TextBox 5">
            <a:extLst>
              <a:ext uri="{FF2B5EF4-FFF2-40B4-BE49-F238E27FC236}">
                <a16:creationId xmlns:a16="http://schemas.microsoft.com/office/drawing/2014/main" id="{6B677BDA-B0EA-4874-90BF-B28F6BA7C2A2}"/>
              </a:ext>
            </a:extLst>
          </p:cNvPr>
          <p:cNvSpPr txBox="1"/>
          <p:nvPr/>
        </p:nvSpPr>
        <p:spPr>
          <a:xfrm>
            <a:off x="765424" y="5424755"/>
            <a:ext cx="10669713" cy="1200329"/>
          </a:xfrm>
          <a:prstGeom prst="rect">
            <a:avLst/>
          </a:prstGeom>
          <a:solidFill>
            <a:schemeClr val="accent1">
              <a:lumMod val="20000"/>
              <a:lumOff val="80000"/>
            </a:schemeClr>
          </a:solidFill>
          <a:ln w="28575">
            <a:solidFill>
              <a:schemeClr val="tx1"/>
            </a:solidFill>
          </a:ln>
        </p:spPr>
        <p:txBody>
          <a:bodyPr wrap="square" rtlCol="0">
            <a:spAutoFit/>
          </a:bodyPr>
          <a:lstStyle/>
          <a:p>
            <a:r>
              <a:rPr lang="en-US" dirty="0"/>
              <a:t>FALSIE WROTE PROTOCOLS FOR HOSPITALS 2020; REMDESIVIR CONNECTED TO HOSPITAL REIMBURSEMENT;  OUTLAWED PROVEN MEDICAL TREATMENT FOR POSITIVE CASES; REMDESIVIR HAD A 50% DEATH RATE DURING AN ENDEMIC IN AFRICA. PUSHING BIOWEAPONS VS. MEDICAL TREATMENT WHICH IS AVAILABLE.  EUO SHOULD ONLY BE ALLOWED WHEN THERE IS NO TREATMENT.  NO TX. IS FALSE. </a:t>
            </a:r>
          </a:p>
        </p:txBody>
      </p:sp>
    </p:spTree>
    <p:extLst>
      <p:ext uri="{BB962C8B-B14F-4D97-AF65-F5344CB8AC3E}">
        <p14:creationId xmlns:p14="http://schemas.microsoft.com/office/powerpoint/2010/main" val="111386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A62834-765E-4C8C-9B9A-E0805D3D57C2}"/>
              </a:ext>
            </a:extLst>
          </p:cNvPr>
          <p:cNvSpPr txBox="1"/>
          <p:nvPr/>
        </p:nvSpPr>
        <p:spPr>
          <a:xfrm>
            <a:off x="178298" y="1046379"/>
            <a:ext cx="12081934" cy="5262979"/>
          </a:xfrm>
          <a:prstGeom prst="rect">
            <a:avLst/>
          </a:prstGeom>
          <a:noFill/>
        </p:spPr>
        <p:txBody>
          <a:bodyPr wrap="square">
            <a:spAutoFit/>
          </a:bodyPr>
          <a:lstStyle/>
          <a:p>
            <a:r>
              <a:rPr lang="en-US" sz="1600" dirty="0"/>
              <a:t>Dr. Robert Malone Narrative: Posted December 14, 2021- Invented mRNA Full Text of Malone’s Statement: My name is Robert Malone, and I am speaking to you as a parent, grandparent, physician and scientist. I don’t usually read from a prepared speech, but this is so important that I wanted to make sure that I get every single word and scientific fact correct. I stand by this statement with a career dedicated to vaccine research and development. I’m vaccinated for COVID and I’m generally pro-vaccination. I have devoted my entire career to developing safe and effective ways to prevent and treat infectious diseases. After this, I will be posting the text of this statement so you can share it with your friends and family. Before you inject your child – a decision that is irreversible – I wanted to let you know the scientific facts about this genetic vaccine, which is based on the mRNA vaccine technology I created. There are three issues parents need to understand: The first is that a viral gene will be injected into your children’s cells. This gene forces your child’s body to make toxic spike proteins. These proteins often cause permanent damage in children’s critical organs, including: – Their brain and nervous system – Their heart and blood vessels, including blood clots – Their reproductive system – And this vaccine can trigger fundamental changes to their immune system The most alarming point about this is that once these damages have occurred, they are irreparable. – You can’t fix the lesions within their brain – You can’t repair heart tissue scarring – You can’t repair a genetically reset immune system, and – This vaccine can cause reproductive damage that could affect future generations of your family The second thing you need to know about is the fact that this novel technology has not been adequately tested. – We need at least 5 years of testing/research before we can really understand the risks – Harms and risks from new medicines often become revealed many years later Ask yourself if you want your own child to be part of the most radical medical experiment in human history One final point: the reason they’re giving you to vaccinate your child is a lie. – Your children represent no danger to their parents or grandparents – It’s actually the opposite. Their immunity, after getting COVID, is critical to save your family if not the world from this disease In summary: there is no benefit for your children or your family to be vaccinating your children against the small risks of the virus, given the known health risks of the vaccine that as a parent, you and your children may have to live with for the rest of their lives. The risk/benefit analysis isn’t even close. As a parent and grandparent, my recommendation to you is to resist and fight to protect your children. </a:t>
            </a:r>
          </a:p>
        </p:txBody>
      </p:sp>
    </p:spTree>
    <p:extLst>
      <p:ext uri="{BB962C8B-B14F-4D97-AF65-F5344CB8AC3E}">
        <p14:creationId xmlns:p14="http://schemas.microsoft.com/office/powerpoint/2010/main" val="94481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395294-67E6-4A23-AFCE-E1CEF015DD45}"/>
              </a:ext>
            </a:extLst>
          </p:cNvPr>
          <p:cNvSpPr txBox="1"/>
          <p:nvPr/>
        </p:nvSpPr>
        <p:spPr>
          <a:xfrm>
            <a:off x="199696" y="1634193"/>
            <a:ext cx="11792607" cy="4366132"/>
          </a:xfrm>
          <a:prstGeom prst="rect">
            <a:avLst/>
          </a:prstGeom>
          <a:noFill/>
        </p:spPr>
        <p:txBody>
          <a:bodyPr wrap="square">
            <a:spAutoFit/>
          </a:bodyPr>
          <a:lstStyle/>
          <a:p>
            <a:pPr marL="0" marR="0" fontAlgn="base">
              <a:spcBef>
                <a:spcPts val="0"/>
              </a:spcBef>
              <a:spcAft>
                <a:spcPts val="1500"/>
              </a:spcAft>
            </a:pPr>
            <a:r>
              <a:rPr lang="en-US" sz="1600" dirty="0">
                <a:solidFill>
                  <a:srgbClr val="333333"/>
                </a:solidFill>
                <a:effectLst/>
                <a:latin typeface="Helvetica" panose="020B0604020202020204" pitchFamily="34" charset="0"/>
                <a:ea typeface="Times New Roman" panose="02020603050405020304" pitchFamily="18" charset="0"/>
              </a:rPr>
              <a:t>Dr. Malone accused Fauci of projection and lies:</a:t>
            </a:r>
            <a:r>
              <a:rPr lang="en-US" sz="1600" i="1" dirty="0">
                <a:solidFill>
                  <a:srgbClr val="333333"/>
                </a:solidFill>
                <a:effectLst/>
                <a:latin typeface="inherit"/>
                <a:ea typeface="Times New Roman" panose="02020603050405020304" pitchFamily="18" charset="0"/>
                <a:cs typeface="Helvetica" panose="020B0604020202020204" pitchFamily="34" charset="0"/>
              </a:rPr>
              <a:t> “He gets a gold star for lying… For some reason all of the misrepresentations that he makes all favor the interests of large pharmaceutical companies.”</a:t>
            </a:r>
            <a:r>
              <a:rPr lang="en-US" sz="1600" dirty="0">
                <a:solidFill>
                  <a:srgbClr val="333333"/>
                </a:solidFill>
                <a:effectLst/>
                <a:latin typeface="Helvetica" panose="020B0604020202020204" pitchFamily="34" charset="0"/>
                <a:ea typeface="Times New Roman" panose="02020603050405020304" pitchFamily="18" charset="0"/>
              </a:rPr>
              <a:t>  Then Dr. Robert Malone accused Dr. Fauci and the COVID Team of killing at least 500,000 Americans since the start of the pandemic: “Look Tony, there are over half a million deaths in the United States for this virus, completely unnecessary because the federal government has very actively blocked the ability of physicians to provide lifesaving medications early in the infection. They’ve set a policy where physicians aren’t supposed to be treating as outpatients, they’re only supposed to be treating as inpatients. And you only get admitted when your body is pretty effectively trashed by the virus. And so we have this high rate of dying.”</a:t>
            </a:r>
            <a:endParaRPr lang="en-US" sz="1600" dirty="0">
              <a:effectLst/>
              <a:latin typeface="Times New Roman" panose="02020603050405020304" pitchFamily="18" charset="0"/>
              <a:ea typeface="Times New Roman" panose="02020603050405020304" pitchFamily="18" charset="0"/>
            </a:endParaRPr>
          </a:p>
          <a:p>
            <a:pPr marL="0" marR="0" fontAlgn="base">
              <a:lnSpc>
                <a:spcPct val="107000"/>
              </a:lnSpc>
              <a:spcBef>
                <a:spcPts val="0"/>
              </a:spcBef>
              <a:spcAft>
                <a:spcPts val="0"/>
              </a:spcAft>
            </a:pPr>
            <a:r>
              <a:rPr lang="en-US" sz="1600" dirty="0">
                <a:effectLst/>
                <a:latin typeface="Helvetica"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Cardiologist and Professor of Medicine</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 </a:t>
            </a:r>
            <a:r>
              <a:rPr lang="en-US" sz="16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Peter McCullough testified in Texas earlier this year. Dr. McCullough sees COVID patients and says 85% of COVID patients given multi-drug treatment plan recover from the disease with complete immunity. McCullough added, “The pandemic could have been over by now, he says, if those who tested positive for covid had been immediately treated before they fell ill enough to be hospitalized. He also says that thousands could have been, and still could be saved if the treatment protocol he and other physicians use were not suppressed.”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1500"/>
              </a:spcAft>
            </a:pPr>
            <a:r>
              <a:rPr lang="en-US" sz="16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Are vaccinations really the answer? I wonder. In Africa, the death toll from the virus is much lower than in the US and Europe. I wonder why that is. There are many very unsanitary areas in the country and their medical equipment leaves much to be desired, but they do use the life-saving drugs Dr. Malone spoke of. Oh, and by the way, the vaccination rate in Africa is 6%. When will we wake up and chase Faucistein and his ilk out of the country?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834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0276-648C-4997-A818-62BFEAE1CD45}"/>
              </a:ext>
            </a:extLst>
          </p:cNvPr>
          <p:cNvSpPr>
            <a:spLocks noGrp="1"/>
          </p:cNvSpPr>
          <p:nvPr>
            <p:ph type="title"/>
          </p:nvPr>
        </p:nvSpPr>
        <p:spPr>
          <a:xfrm>
            <a:off x="581192" y="371475"/>
            <a:ext cx="11029616" cy="1969389"/>
          </a:xfrm>
          <a:solidFill>
            <a:schemeClr val="bg1">
              <a:lumMod val="85000"/>
            </a:schemeClr>
          </a:solidFill>
          <a:ln w="25400">
            <a:solidFill>
              <a:schemeClr val="accent1">
                <a:lumMod val="60000"/>
                <a:lumOff val="40000"/>
              </a:schemeClr>
            </a:solidFill>
          </a:ln>
        </p:spPr>
        <p:txBody>
          <a:bodyPr>
            <a:normAutofit fontScale="90000"/>
          </a:bodyPr>
          <a:lstStyle/>
          <a:p>
            <a:br>
              <a:rPr lang="en-US" dirty="0"/>
            </a:br>
            <a:br>
              <a:rPr lang="en-US" dirty="0"/>
            </a:br>
            <a:br>
              <a:rPr lang="en-US" dirty="0"/>
            </a:br>
            <a:br>
              <a:rPr lang="en-US" dirty="0"/>
            </a:br>
            <a:br>
              <a:rPr lang="en-US" dirty="0"/>
            </a:br>
            <a:r>
              <a:rPr lang="en-US" u="sng" dirty="0"/>
              <a:t>The Organ Project</a:t>
            </a:r>
            <a:r>
              <a:rPr lang="en-US" dirty="0"/>
              <a:t>- English, Spanish, Russian versions</a:t>
            </a:r>
            <a:br>
              <a:rPr lang="en-US" dirty="0"/>
            </a:br>
            <a:r>
              <a:rPr lang="en-US" dirty="0"/>
              <a:t>			</a:t>
            </a:r>
            <a:r>
              <a:rPr lang="en-US" sz="2000" dirty="0"/>
              <a:t>story book, coloring book, keepsake &amp; education on the human body- 3+</a:t>
            </a:r>
            <a:br>
              <a:rPr lang="en-US" sz="2000" u="sng" dirty="0"/>
            </a:br>
            <a:r>
              <a:rPr lang="en-US" u="sng" dirty="0"/>
              <a:t>Show the world your colors- </a:t>
            </a:r>
            <a:r>
              <a:rPr lang="en-US" sz="2000" u="sng" dirty="0"/>
              <a:t>Etiquette for children 5+</a:t>
            </a:r>
            <a:br>
              <a:rPr lang="en-US" sz="2000" u="sng" dirty="0"/>
            </a:br>
            <a:r>
              <a:rPr lang="en-US" u="sng" dirty="0"/>
              <a:t>under one olive tree- </a:t>
            </a:r>
            <a:r>
              <a:rPr lang="en-US" sz="2000" u="sng" dirty="0"/>
              <a:t>prophetic poetry- all ages</a:t>
            </a:r>
            <a:br>
              <a:rPr lang="en-US" u="sng" dirty="0"/>
            </a:br>
            <a:r>
              <a:rPr lang="en-US" dirty="0"/>
              <a:t>						 publications by </a:t>
            </a:r>
            <a:r>
              <a:rPr lang="en-US" i="1" dirty="0">
                <a:solidFill>
                  <a:schemeClr val="accent1">
                    <a:lumMod val="50000"/>
                  </a:schemeClr>
                </a:solidFill>
              </a:rPr>
              <a:t>Renee grace</a:t>
            </a:r>
          </a:p>
        </p:txBody>
      </p:sp>
      <p:sp>
        <p:nvSpPr>
          <p:cNvPr id="3" name="Content Placeholder 2">
            <a:extLst>
              <a:ext uri="{FF2B5EF4-FFF2-40B4-BE49-F238E27FC236}">
                <a16:creationId xmlns:a16="http://schemas.microsoft.com/office/drawing/2014/main" id="{603A78C9-660D-45F1-AEF6-FEF5DC6EFA9C}"/>
              </a:ext>
            </a:extLst>
          </p:cNvPr>
          <p:cNvSpPr>
            <a:spLocks noGrp="1"/>
          </p:cNvSpPr>
          <p:nvPr>
            <p:ph idx="1"/>
          </p:nvPr>
        </p:nvSpPr>
        <p:spPr>
          <a:xfrm>
            <a:off x="581191" y="2340864"/>
            <a:ext cx="11029615" cy="3781639"/>
          </a:xfrm>
          <a:solidFill>
            <a:schemeClr val="accent1">
              <a:lumMod val="40000"/>
              <a:lumOff val="60000"/>
            </a:schemeClr>
          </a:solidFill>
          <a:ln w="28575">
            <a:solidFill>
              <a:schemeClr val="accent1">
                <a:lumMod val="50000"/>
              </a:schemeClr>
            </a:solidFill>
          </a:ln>
        </p:spPr>
        <p:txBody>
          <a:bodyPr>
            <a:normAutofit fontScale="47500" lnSpcReduction="20000"/>
          </a:bodyPr>
          <a:lstStyle/>
          <a:p>
            <a:pPr marL="0" indent="0">
              <a:buNone/>
            </a:pPr>
            <a:endParaRPr lang="en-US" b="1" i="1" dirty="0">
              <a:solidFill>
                <a:schemeClr val="tx1"/>
              </a:solidFill>
            </a:endParaRPr>
          </a:p>
          <a:p>
            <a:pPr marL="0" indent="0">
              <a:buNone/>
            </a:pPr>
            <a:endParaRPr lang="en-US" dirty="0"/>
          </a:p>
          <a:p>
            <a:r>
              <a:rPr lang="en-US" sz="3400" b="1" dirty="0"/>
              <a:t>The Organ Project- ISBN- electronic on amazon; hard copy 1-5642-3221-6 soft 1-5642-3219-3</a:t>
            </a:r>
          </a:p>
          <a:p>
            <a:r>
              <a:rPr lang="en-US" sz="3400" b="1" dirty="0"/>
              <a:t>SPANISH VERSION ISBN- 978-1-5462-6205-3</a:t>
            </a:r>
          </a:p>
          <a:p>
            <a:r>
              <a:rPr lang="en-US" sz="3400" b="1" dirty="0"/>
              <a:t>RUSSIAN VERSION ISBN- 978-1-5462-6228-2</a:t>
            </a:r>
          </a:p>
          <a:p>
            <a:endParaRPr lang="en-US" sz="3400" b="1" dirty="0"/>
          </a:p>
          <a:p>
            <a:r>
              <a:rPr lang="en-US" sz="3400" b="1" dirty="0"/>
              <a:t>Show the World Your Colors-ISBN-electronic on amazon; hard copy 978-1-5462-3221-6 soft- 978-1-5462-3219-3</a:t>
            </a:r>
          </a:p>
          <a:p>
            <a:r>
              <a:rPr lang="en-US" sz="3400" b="1" dirty="0"/>
              <a:t>Under One Olive Tree-ISBN- electronic on amazon; hard copy 978-1-5049-0296-0 soft- 978-1-5049-0298-4</a:t>
            </a:r>
          </a:p>
          <a:p>
            <a:endParaRPr lang="en-US" sz="3400" b="1" dirty="0"/>
          </a:p>
          <a:p>
            <a:r>
              <a:rPr lang="en-US" sz="3400" b="1" dirty="0"/>
              <a:t>Shown on Amazon</a:t>
            </a:r>
          </a:p>
          <a:p>
            <a:r>
              <a:rPr lang="en-US" sz="3400" b="1" dirty="0"/>
              <a:t>Purchase from -  Authorhouse.com  1-800-839-8640</a:t>
            </a:r>
          </a:p>
          <a:p>
            <a:endParaRPr lang="en-US" sz="2500" b="1" dirty="0"/>
          </a:p>
          <a:p>
            <a:endParaRPr lang="en-US" dirty="0"/>
          </a:p>
        </p:txBody>
      </p:sp>
    </p:spTree>
    <p:extLst>
      <p:ext uri="{BB962C8B-B14F-4D97-AF65-F5344CB8AC3E}">
        <p14:creationId xmlns:p14="http://schemas.microsoft.com/office/powerpoint/2010/main" val="473163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A15780-82EA-4C8D-AA19-892BBAF757B7}"/>
              </a:ext>
            </a:extLst>
          </p:cNvPr>
          <p:cNvSpPr txBox="1"/>
          <p:nvPr/>
        </p:nvSpPr>
        <p:spPr>
          <a:xfrm>
            <a:off x="924674" y="667820"/>
            <a:ext cx="10510463" cy="646331"/>
          </a:xfrm>
          <a:prstGeom prst="rect">
            <a:avLst/>
          </a:prstGeom>
          <a:solidFill>
            <a:schemeClr val="accent6">
              <a:lumMod val="40000"/>
              <a:lumOff val="60000"/>
            </a:schemeClr>
          </a:solidFill>
          <a:ln w="38100">
            <a:solidFill>
              <a:schemeClr val="tx2">
                <a:lumMod val="75000"/>
              </a:schemeClr>
            </a:solidFill>
          </a:ln>
        </p:spPr>
        <p:txBody>
          <a:bodyPr wrap="square" rtlCol="0">
            <a:spAutoFit/>
          </a:bodyPr>
          <a:lstStyle/>
          <a:p>
            <a:r>
              <a:rPr lang="en-US" dirty="0"/>
              <a:t>VIOLATIONS OF HUMAN RIGHTS!  BAD MEDICINE; NEW WORLD ORDERS FROM WORLD ECONOMIC FORUM; 	                                 CRUSH AND DEPOPULATE OUR GLOBAL EARTH:</a:t>
            </a:r>
          </a:p>
        </p:txBody>
      </p:sp>
      <p:sp>
        <p:nvSpPr>
          <p:cNvPr id="3" name="TextBox 2">
            <a:extLst>
              <a:ext uri="{FF2B5EF4-FFF2-40B4-BE49-F238E27FC236}">
                <a16:creationId xmlns:a16="http://schemas.microsoft.com/office/drawing/2014/main" id="{035A5AF5-35F9-4C74-94BB-D0A388D49D25}"/>
              </a:ext>
            </a:extLst>
          </p:cNvPr>
          <p:cNvSpPr txBox="1"/>
          <p:nvPr/>
        </p:nvSpPr>
        <p:spPr>
          <a:xfrm>
            <a:off x="924674" y="1555044"/>
            <a:ext cx="10972800" cy="4770537"/>
          </a:xfrm>
          <a:prstGeom prst="rect">
            <a:avLst/>
          </a:prstGeom>
          <a:solidFill>
            <a:schemeClr val="accent1">
              <a:lumMod val="40000"/>
              <a:lumOff val="60000"/>
            </a:schemeClr>
          </a:solidFill>
          <a:ln w="38100">
            <a:solidFill>
              <a:schemeClr val="tx1"/>
            </a:solidFill>
          </a:ln>
        </p:spPr>
        <p:txBody>
          <a:bodyPr wrap="square" rtlCol="0">
            <a:spAutoFit/>
          </a:bodyPr>
          <a:lstStyle/>
          <a:p>
            <a:endParaRPr lang="en-US" sz="1600" b="1" dirty="0"/>
          </a:p>
          <a:p>
            <a:r>
              <a:rPr lang="en-US" sz="1600" b="1" dirty="0"/>
              <a:t>DO NOT ENCOURAGE SUPPLEMENTS; MEDICAL WORKPLACE-PERSONAL STORY</a:t>
            </a:r>
          </a:p>
          <a:p>
            <a:pPr marL="285750" indent="-285750">
              <a:buFont typeface="Arial" panose="020B0604020202020204" pitchFamily="34" charset="0"/>
              <a:buChar char="•"/>
            </a:pPr>
            <a:r>
              <a:rPr lang="en-US" sz="1600" b="1" dirty="0"/>
              <a:t>DO NOT ENCOURAGE PROVEN MEDICATIONS: FINED AND THREATENED PROVIDERS FOR TREATING + CASES</a:t>
            </a:r>
          </a:p>
          <a:p>
            <a:pPr marL="285750" indent="-285750">
              <a:buFont typeface="Arial" panose="020B0604020202020204" pitchFamily="34" charset="0"/>
              <a:buChar char="•"/>
            </a:pPr>
            <a:r>
              <a:rPr lang="en-US" sz="1600" b="1" dirty="0"/>
              <a:t>MASK MANDATES; not proven. Virus is smaller;  COVID- spread by sick contact sneezing and coughing on you.</a:t>
            </a:r>
          </a:p>
          <a:p>
            <a:pPr marL="285750" indent="-285750">
              <a:buFont typeface="Arial" panose="020B0604020202020204" pitchFamily="34" charset="0"/>
              <a:buChar char="•"/>
            </a:pPr>
            <a:r>
              <a:rPr lang="en-US" sz="1600" b="1" dirty="0"/>
              <a:t>TRAVEL MANDATES- Have there been many reports of COVID outbreak on airlines???  Not. </a:t>
            </a:r>
          </a:p>
          <a:p>
            <a:pPr marL="285750" indent="-285750">
              <a:buFont typeface="Arial" panose="020B0604020202020204" pitchFamily="34" charset="0"/>
              <a:buChar char="•"/>
            </a:pPr>
            <a:r>
              <a:rPr lang="en-US" sz="1600" b="1" dirty="0"/>
              <a:t>SHUT DOWN SMALL BUSINESSES- destroy economies: </a:t>
            </a:r>
          </a:p>
          <a:p>
            <a:pPr marL="285750" indent="-285750">
              <a:buFont typeface="Arial" panose="020B0604020202020204" pitchFamily="34" charset="0"/>
              <a:buChar char="•"/>
            </a:pPr>
            <a:r>
              <a:rPr lang="en-US" sz="1600" b="1" dirty="0"/>
              <a:t>QUARANTINING WHEN NOT SICK- 2 WEEKS TURNED INTO MONTHS TO YEARS; (lymph system) AUSTRALIA- QUARANTINE CAMPS: AUSTRIA,GERMANY- FINES FOR NO INNOCULATION. </a:t>
            </a:r>
          </a:p>
          <a:p>
            <a:pPr marL="285750" indent="-285750">
              <a:buFont typeface="Arial" panose="020B0604020202020204" pitchFamily="34" charset="0"/>
              <a:buChar char="•"/>
            </a:pPr>
            <a:r>
              <a:rPr lang="en-US" sz="1600" b="1" dirty="0"/>
              <a:t>MASKS ON CHILDREN; sickens people with little lymphatic system exercise.  (Epoch times articles…)</a:t>
            </a:r>
          </a:p>
          <a:p>
            <a:pPr marL="285750" indent="-285750">
              <a:buFont typeface="Arial" panose="020B0604020202020204" pitchFamily="34" charset="0"/>
              <a:buChar char="•"/>
            </a:pPr>
            <a:r>
              <a:rPr lang="en-US" sz="1600" b="1" dirty="0"/>
              <a:t>VISITORS NOT ALLOWED IN HOSPITALS, NURSING HOMES, REHABS. SOCIAL ISOLATION KILLS. Many times, it is the family and friends who the sick respond to.  	</a:t>
            </a:r>
          </a:p>
          <a:p>
            <a:pPr marL="285750" indent="-285750">
              <a:buFont typeface="Arial" panose="020B0604020202020204" pitchFamily="34" charset="0"/>
              <a:buChar char="•"/>
            </a:pPr>
            <a:r>
              <a:rPr lang="en-US" sz="1600" b="1" dirty="0"/>
              <a:t>FAULTY - </a:t>
            </a:r>
            <a:r>
              <a:rPr lang="en-US" sz="1600" b="1" dirty="0">
                <a:solidFill>
                  <a:srgbClr val="002060"/>
                </a:solidFill>
              </a:rPr>
              <a:t>PCR - TESTS </a:t>
            </a:r>
            <a:r>
              <a:rPr lang="en-US" sz="1600" b="1" dirty="0"/>
              <a:t>THAT WERE ONLY ALLOWED IN 2020 BY COMPANIES; NEGATIVE TESTS +, POSITIVE NEGATIVE</a:t>
            </a:r>
          </a:p>
          <a:p>
            <a:pPr marL="285750" indent="-285750">
              <a:buFont typeface="Arial" panose="020B0604020202020204" pitchFamily="34" charset="0"/>
              <a:buChar char="•"/>
            </a:pPr>
            <a:r>
              <a:rPr lang="en-US" sz="1600" b="1" dirty="0"/>
              <a:t>CLOSING BARS, RESTAURANTS, STORES AFTER 5 PM- covid doesn’t decide to come out at 5 pm. Or on the weekend. </a:t>
            </a:r>
          </a:p>
          <a:p>
            <a:pPr marL="285750" indent="-285750">
              <a:buFont typeface="Arial" panose="020B0604020202020204" pitchFamily="34" charset="0"/>
              <a:buChar char="•"/>
            </a:pPr>
            <a:r>
              <a:rPr lang="en-US" sz="1600" b="1" dirty="0"/>
              <a:t>CLOSING CHURCHES MONTHS ON END. People who pray live longer. Proven Research. </a:t>
            </a:r>
          </a:p>
          <a:p>
            <a:pPr marL="285750" indent="-285750">
              <a:buFont typeface="Arial" panose="020B0604020202020204" pitchFamily="34" charset="0"/>
              <a:buChar char="•"/>
            </a:pPr>
            <a:r>
              <a:rPr lang="en-US" sz="1600" b="1" dirty="0"/>
              <a:t>ZERO TO FEW REPORTS OF 2020 FLU DEATHS &amp; PNEUMONIA.  Non sense.</a:t>
            </a:r>
          </a:p>
          <a:p>
            <a:pPr marL="285750" indent="-285750">
              <a:buFont typeface="Arial" panose="020B0604020202020204" pitchFamily="34" charset="0"/>
              <a:buChar char="•"/>
            </a:pPr>
            <a:r>
              <a:rPr lang="en-US" sz="1600" b="1" dirty="0"/>
              <a:t>ALL THE COUNTRIES HAD THE SAME PLAN FROM DAY ONE; SAME AS MANDATORY VACCINES.  (BIOWEAPON)</a:t>
            </a:r>
          </a:p>
          <a:p>
            <a:pPr marL="285750" indent="-285750">
              <a:buFont typeface="Arial" panose="020B0604020202020204" pitchFamily="34" charset="0"/>
              <a:buChar char="•"/>
            </a:pPr>
            <a:r>
              <a:rPr lang="en-US" sz="1600" b="1" dirty="0"/>
              <a:t>PEOPLE WHO ARE NOT SICK WILL NOT SPREAD COVID;  THEY DON’T HAVE COVID!!!</a:t>
            </a:r>
          </a:p>
          <a:p>
            <a:pPr marL="285750" indent="-285750">
              <a:buFont typeface="Arial" panose="020B0604020202020204" pitchFamily="34" charset="0"/>
              <a:buChar char="•"/>
            </a:pPr>
            <a:r>
              <a:rPr lang="en-US" sz="1600" b="1" dirty="0"/>
              <a:t>Illegals:  really?  Kill US citizens and let the illegals live.  Someone really hates the US. The REGIME!</a:t>
            </a:r>
          </a:p>
          <a:p>
            <a:pPr marL="2571750" lvl="5" indent="-285750">
              <a:buFont typeface="Arial" panose="020B0604020202020204" pitchFamily="34" charset="0"/>
              <a:buChar char="•"/>
            </a:pPr>
            <a:r>
              <a:rPr lang="en-US" sz="1600" b="1" dirty="0"/>
              <a:t>Discussed EPOCH TIMES article</a:t>
            </a:r>
          </a:p>
        </p:txBody>
      </p:sp>
    </p:spTree>
    <p:extLst>
      <p:ext uri="{BB962C8B-B14F-4D97-AF65-F5344CB8AC3E}">
        <p14:creationId xmlns:p14="http://schemas.microsoft.com/office/powerpoint/2010/main" val="204236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036913-C060-4F43-AA31-1A4EF973FE23}"/>
              </a:ext>
            </a:extLst>
          </p:cNvPr>
          <p:cNvSpPr>
            <a:spLocks noGrp="1"/>
          </p:cNvSpPr>
          <p:nvPr>
            <p:ph type="title"/>
          </p:nvPr>
        </p:nvSpPr>
        <p:spPr>
          <a:xfrm>
            <a:off x="581192" y="702156"/>
            <a:ext cx="11029616" cy="774219"/>
          </a:xfrm>
          <a:solidFill>
            <a:schemeClr val="accent6">
              <a:lumMod val="40000"/>
              <a:lumOff val="60000"/>
            </a:schemeClr>
          </a:solidFill>
          <a:ln w="28575">
            <a:solidFill>
              <a:schemeClr val="tx1"/>
            </a:solidFill>
          </a:ln>
        </p:spPr>
        <p:txBody>
          <a:bodyPr>
            <a:normAutofit fontScale="90000"/>
          </a:bodyPr>
          <a:lstStyle/>
          <a:p>
            <a:r>
              <a:rPr lang="en-US" dirty="0"/>
              <a:t>                SERIOUS MEDICAL MALPRACTICES AND SOCIETAL RAPE</a:t>
            </a:r>
            <a:br>
              <a:rPr lang="en-US" dirty="0"/>
            </a:br>
            <a:r>
              <a:rPr lang="en-US" dirty="0"/>
              <a:t>     people covid + spread covid! not non-infected, non-inoculated!</a:t>
            </a:r>
          </a:p>
        </p:txBody>
      </p:sp>
      <p:sp>
        <p:nvSpPr>
          <p:cNvPr id="5" name="Content Placeholder 4">
            <a:extLst>
              <a:ext uri="{FF2B5EF4-FFF2-40B4-BE49-F238E27FC236}">
                <a16:creationId xmlns:a16="http://schemas.microsoft.com/office/drawing/2014/main" id="{5FD19142-2600-44A4-9DE3-107FB3E4BEC2}"/>
              </a:ext>
            </a:extLst>
          </p:cNvPr>
          <p:cNvSpPr>
            <a:spLocks noGrp="1"/>
          </p:cNvSpPr>
          <p:nvPr>
            <p:ph idx="1"/>
          </p:nvPr>
        </p:nvSpPr>
        <p:spPr>
          <a:xfrm>
            <a:off x="581192" y="1724025"/>
            <a:ext cx="11029615" cy="4952999"/>
          </a:xfrm>
          <a:solidFill>
            <a:schemeClr val="accent1">
              <a:lumMod val="40000"/>
              <a:lumOff val="60000"/>
            </a:schemeClr>
          </a:solidFill>
          <a:ln w="28575">
            <a:solidFill>
              <a:schemeClr val="accent2">
                <a:lumMod val="75000"/>
              </a:schemeClr>
            </a:solidFill>
          </a:ln>
        </p:spPr>
        <p:txBody>
          <a:bodyPr>
            <a:normAutofit/>
          </a:bodyPr>
          <a:lstStyle/>
          <a:p>
            <a:r>
              <a:rPr lang="en-US" b="1" dirty="0"/>
              <a:t>BIOWEAPONS ARE NOT BEING MANAGED BY PHYSICIAN OR PROFESSIONAL OVERSIGHT.  THERE IS NOT INFORMED CONSENT GIVEN. PEOPLE ARE NOT TOLD EXPERIMENTAL.  THERE IS NO OUTSIDE AGENCY OVERSIGHT FOLLOWING AND REPORTING SAFETY DATA.  (FAERS- U.S. GOVERNMENT AGENCY- REPORTS ONLY ABOUT 1% OF INJURIES)</a:t>
            </a:r>
          </a:p>
          <a:p>
            <a:r>
              <a:rPr lang="en-US" dirty="0"/>
              <a:t>BIOWEAPONS ARE BEING GIVEN BY NON-PROFESSIONAL UNLICENSED PERSONS.  MANDATES ARE GIVEN BY JOE BIDEN, MAYORS; IE BILL DEBLASIO, GOVERNOR NY, LORI LIGHTWEIGHT IN CHICAGO. OTHER MAYORS AND COMPANIES WHO ARE NON-LICENSED MEANS THEY ARE PRACTICING WITHOUT A MEDICAL LICENSE:  IE; </a:t>
            </a:r>
            <a:r>
              <a:rPr lang="en-US" b="1" dirty="0"/>
              <a:t>THIS IS CALLED </a:t>
            </a:r>
            <a:r>
              <a:rPr lang="en-US" b="1" dirty="0">
                <a:solidFill>
                  <a:srgbClr val="FF0000"/>
                </a:solidFill>
              </a:rPr>
              <a:t>MALPRACTICE </a:t>
            </a:r>
            <a:r>
              <a:rPr lang="en-US" b="1" dirty="0"/>
              <a:t>AND THEY SHOULD ALL BE ARRESTED FOR PRACTICING WITHOUT A MEDICAL LICENSE. </a:t>
            </a:r>
            <a:r>
              <a:rPr lang="en-US" dirty="0"/>
              <a:t> CDC, NIH, CONSIDER VACCINES AS MEDICATION.  MALPRACTICE AT THE CORE.  </a:t>
            </a:r>
          </a:p>
          <a:p>
            <a:r>
              <a:rPr lang="en-US" b="1" dirty="0"/>
              <a:t>CALIFORNIA : JABBING KIDS </a:t>
            </a:r>
            <a:r>
              <a:rPr lang="en-US" dirty="0"/>
              <a:t>WITHOUT PARENTAL CONSENT.  </a:t>
            </a:r>
          </a:p>
          <a:p>
            <a:r>
              <a:rPr lang="en-US" b="1" dirty="0"/>
              <a:t>WHO; </a:t>
            </a:r>
            <a:r>
              <a:rPr lang="en-US" dirty="0"/>
              <a:t>STATEMENT; BOOSTERS WILL NOT DECREASE INCIDENCE OF COVID; </a:t>
            </a:r>
            <a:r>
              <a:rPr lang="en-US" b="1" dirty="0"/>
              <a:t>LEAD CONSULTING GROUP </a:t>
            </a:r>
            <a:r>
              <a:rPr lang="en-US" dirty="0"/>
              <a:t>SEPARATE FROM </a:t>
            </a:r>
            <a:r>
              <a:rPr lang="en-US" b="1" dirty="0"/>
              <a:t>WHO </a:t>
            </a:r>
            <a:r>
              <a:rPr lang="en-US" dirty="0"/>
              <a:t>DEMANDING </a:t>
            </a:r>
            <a:r>
              <a:rPr lang="en-US" b="1" dirty="0"/>
              <a:t>WHO,</a:t>
            </a:r>
            <a:r>
              <a:rPr lang="en-US" dirty="0"/>
              <a:t> PULL VACCINES OFF MARKET; NOT SAFE FOR HUMAN USE. </a:t>
            </a:r>
          </a:p>
          <a:p>
            <a:r>
              <a:rPr lang="en-US" dirty="0"/>
              <a:t>HIPPOCRATIC OATH </a:t>
            </a:r>
            <a:r>
              <a:rPr lang="en-US" b="1" dirty="0"/>
              <a:t>OMITTED WORDS IN 2011:  WILL DO NO HARM</a:t>
            </a:r>
            <a:r>
              <a:rPr lang="en-US" dirty="0"/>
              <a:t>.  It also states will not participate in Abortion.  I would say, every physician in this country needs to reread the Hippocratic Oath. </a:t>
            </a:r>
          </a:p>
          <a:p>
            <a:endParaRPr lang="en-US" dirty="0"/>
          </a:p>
        </p:txBody>
      </p:sp>
    </p:spTree>
    <p:extLst>
      <p:ext uri="{BB962C8B-B14F-4D97-AF65-F5344CB8AC3E}">
        <p14:creationId xmlns:p14="http://schemas.microsoft.com/office/powerpoint/2010/main" val="275165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A9345C-B7A6-44F4-A954-475DD925867E}"/>
              </a:ext>
            </a:extLst>
          </p:cNvPr>
          <p:cNvSpPr>
            <a:spLocks noGrp="1"/>
          </p:cNvSpPr>
          <p:nvPr>
            <p:ph type="title"/>
          </p:nvPr>
        </p:nvSpPr>
        <p:spPr>
          <a:xfrm>
            <a:off x="581193" y="600364"/>
            <a:ext cx="11029616" cy="1237672"/>
          </a:xfrm>
          <a:solidFill>
            <a:schemeClr val="accent6">
              <a:lumMod val="40000"/>
              <a:lumOff val="60000"/>
            </a:schemeClr>
          </a:solidFill>
          <a:ln>
            <a:solidFill>
              <a:schemeClr val="tx1"/>
            </a:solidFill>
            <a:extLst>
              <a:ext uri="{C807C97D-BFC1-408E-A445-0C87EB9F89A2}">
                <ask:lineSketchStyleProps xmlns:ask="http://schemas.microsoft.com/office/drawing/2018/sketchyshapes">
                  <ask:type>
                    <ask:lineSketchNone/>
                  </ask:type>
                </ask:lineSketchStyleProps>
              </a:ext>
            </a:extLst>
          </a:ln>
        </p:spPr>
        <p:txBody>
          <a:bodyPr/>
          <a:lstStyle/>
          <a:p>
            <a:r>
              <a:rPr lang="en-US" dirty="0"/>
              <a:t>Adverse events to report:     faers      </a:t>
            </a:r>
            <a:r>
              <a:rPr lang="en-US" dirty="0">
                <a:solidFill>
                  <a:schemeClr val="accent2">
                    <a:lumMod val="75000"/>
                  </a:schemeClr>
                </a:solidFill>
                <a:hlinkClick r:id="rId3">
                  <a:extLst>
                    <a:ext uri="{A12FA001-AC4F-418D-AE19-62706E023703}">
                      <ahyp:hlinkClr xmlns:ahyp="http://schemas.microsoft.com/office/drawing/2018/hyperlinkcolor" val="tx"/>
                    </a:ext>
                  </a:extLst>
                </a:hlinkClick>
              </a:rPr>
              <a:t>www.fda.gov</a:t>
            </a:r>
            <a:br>
              <a:rPr lang="en-US" dirty="0"/>
            </a:br>
            <a:r>
              <a:rPr lang="en-US" dirty="0"/>
              <a:t>                 FDA adversE events reporting system   </a:t>
            </a:r>
          </a:p>
        </p:txBody>
      </p:sp>
      <p:sp>
        <p:nvSpPr>
          <p:cNvPr id="5" name="Content Placeholder 4">
            <a:extLst>
              <a:ext uri="{FF2B5EF4-FFF2-40B4-BE49-F238E27FC236}">
                <a16:creationId xmlns:a16="http://schemas.microsoft.com/office/drawing/2014/main" id="{0321888A-A46A-40B0-89EA-9B098F5652C3}"/>
              </a:ext>
            </a:extLst>
          </p:cNvPr>
          <p:cNvSpPr>
            <a:spLocks noGrp="1"/>
          </p:cNvSpPr>
          <p:nvPr>
            <p:ph sz="half" idx="1"/>
          </p:nvPr>
        </p:nvSpPr>
        <p:spPr>
          <a:xfrm>
            <a:off x="581193" y="1838036"/>
            <a:ext cx="5385498" cy="4581237"/>
          </a:xfrm>
          <a:solidFill>
            <a:schemeClr val="accent1">
              <a:lumMod val="40000"/>
              <a:lumOff val="60000"/>
            </a:schemeClr>
          </a:solidFill>
          <a:ln>
            <a:solidFill>
              <a:schemeClr val="tx1"/>
            </a:solidFill>
            <a:prstDash val="solid"/>
          </a:ln>
        </p:spPr>
        <p:txBody>
          <a:bodyPr>
            <a:normAutofit fontScale="92500" lnSpcReduction="20000"/>
          </a:bodyPr>
          <a:lstStyle/>
          <a:p>
            <a:r>
              <a:rPr lang="en-US" b="1" dirty="0"/>
              <a:t>DEATHS</a:t>
            </a:r>
          </a:p>
          <a:p>
            <a:r>
              <a:rPr lang="en-US" b="1" dirty="0"/>
              <a:t>BLOOD CLOTTING</a:t>
            </a:r>
          </a:p>
          <a:p>
            <a:r>
              <a:rPr lang="en-US" b="1" dirty="0"/>
              <a:t>INJURY TO THE UTERUS</a:t>
            </a:r>
          </a:p>
          <a:p>
            <a:r>
              <a:rPr lang="en-US" b="1" dirty="0"/>
              <a:t>ACUTE KIDNEY INJURY</a:t>
            </a:r>
          </a:p>
          <a:p>
            <a:r>
              <a:rPr lang="en-US" b="1" dirty="0"/>
              <a:t>BELLS PALSEY</a:t>
            </a:r>
          </a:p>
          <a:p>
            <a:r>
              <a:rPr lang="en-US" b="1" dirty="0"/>
              <a:t>RESTLESS LEG SYNDROME</a:t>
            </a:r>
          </a:p>
          <a:p>
            <a:r>
              <a:rPr lang="en-US" b="1" dirty="0"/>
              <a:t>ACUTE SPONDYLYTIS</a:t>
            </a:r>
          </a:p>
          <a:p>
            <a:r>
              <a:rPr lang="en-US" b="1" dirty="0"/>
              <a:t>CHRONIC FATIGUE SYNDROME</a:t>
            </a:r>
          </a:p>
          <a:p>
            <a:r>
              <a:rPr lang="en-US" b="1" dirty="0"/>
              <a:t>BLOOD DYSCRASIA</a:t>
            </a:r>
          </a:p>
          <a:p>
            <a:r>
              <a:rPr lang="en-US" b="1" dirty="0"/>
              <a:t>HEART ATTACK- MYOCARDITIS </a:t>
            </a:r>
          </a:p>
        </p:txBody>
      </p:sp>
      <p:sp>
        <p:nvSpPr>
          <p:cNvPr id="6" name="Content Placeholder 5">
            <a:extLst>
              <a:ext uri="{FF2B5EF4-FFF2-40B4-BE49-F238E27FC236}">
                <a16:creationId xmlns:a16="http://schemas.microsoft.com/office/drawing/2014/main" id="{2ED8DD02-2D30-4EC1-AA35-45C36E0E3B46}"/>
              </a:ext>
            </a:extLst>
          </p:cNvPr>
          <p:cNvSpPr>
            <a:spLocks noGrp="1"/>
          </p:cNvSpPr>
          <p:nvPr>
            <p:ph sz="half" idx="2"/>
          </p:nvPr>
        </p:nvSpPr>
        <p:spPr>
          <a:xfrm>
            <a:off x="6096001" y="1838036"/>
            <a:ext cx="5514808" cy="4581235"/>
          </a:xfrm>
          <a:solidFill>
            <a:schemeClr val="accent1">
              <a:lumMod val="40000"/>
              <a:lumOff val="60000"/>
            </a:schemeClr>
          </a:solidFill>
          <a:ln>
            <a:solidFill>
              <a:schemeClr val="tx1"/>
            </a:solidFill>
            <a:prstDash val="solid"/>
          </a:ln>
        </p:spPr>
        <p:txBody>
          <a:bodyPr>
            <a:normAutofit fontScale="92500" lnSpcReduction="20000"/>
          </a:bodyPr>
          <a:lstStyle/>
          <a:p>
            <a:endParaRPr lang="en-US" dirty="0"/>
          </a:p>
          <a:p>
            <a:endParaRPr lang="en-US" dirty="0"/>
          </a:p>
          <a:p>
            <a:r>
              <a:rPr lang="en-US" b="1" dirty="0"/>
              <a:t>CARDIAC ARRHYTHMIA</a:t>
            </a:r>
          </a:p>
          <a:p>
            <a:r>
              <a:rPr lang="en-US" b="1" dirty="0"/>
              <a:t>ENCEPHALITIS</a:t>
            </a:r>
          </a:p>
          <a:p>
            <a:r>
              <a:rPr lang="en-US" b="1" dirty="0"/>
              <a:t>INFLAMMATION OF CENTRAL NERVOUS SYSTEM</a:t>
            </a:r>
          </a:p>
          <a:p>
            <a:r>
              <a:rPr lang="en-US" b="1" dirty="0"/>
              <a:t>BRAIN AND SPINAL INFLAMMATION (FUZZY BRAIN)</a:t>
            </a:r>
          </a:p>
          <a:p>
            <a:r>
              <a:rPr lang="en-US" b="1" dirty="0"/>
              <a:t>DELERIUM</a:t>
            </a:r>
          </a:p>
          <a:p>
            <a:r>
              <a:rPr lang="en-US" b="1" dirty="0"/>
              <a:t>RESPIRATORY DISTRESS</a:t>
            </a:r>
          </a:p>
          <a:p>
            <a:r>
              <a:rPr lang="en-US" b="1" dirty="0"/>
              <a:t>FLUID OVERLOAD OF LUNGS/PLEURAL EFFUSION</a:t>
            </a:r>
          </a:p>
          <a:p>
            <a:r>
              <a:rPr lang="en-US" b="1" dirty="0"/>
              <a:t>SEPSIS</a:t>
            </a:r>
          </a:p>
          <a:p>
            <a:r>
              <a:rPr lang="en-US" b="1" dirty="0"/>
              <a:t>MULTIPLE SCLEROSIS</a:t>
            </a:r>
          </a:p>
          <a:p>
            <a:r>
              <a:rPr lang="en-US" b="1" dirty="0"/>
              <a:t>MUST BE REPORTED TO PHYSICIAN/PROVIDER; IF THEY DO NOT REPORT- SELF REPORT ON FAERS!</a:t>
            </a:r>
          </a:p>
          <a:p>
            <a:endParaRPr lang="en-US" dirty="0"/>
          </a:p>
          <a:p>
            <a:endParaRPr lang="en-US" dirty="0"/>
          </a:p>
        </p:txBody>
      </p:sp>
    </p:spTree>
    <p:extLst>
      <p:ext uri="{BB962C8B-B14F-4D97-AF65-F5344CB8AC3E}">
        <p14:creationId xmlns:p14="http://schemas.microsoft.com/office/powerpoint/2010/main" val="297628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8ECFA-555D-4AB0-9FFE-0B1A223696F5}"/>
              </a:ext>
            </a:extLst>
          </p:cNvPr>
          <p:cNvSpPr>
            <a:spLocks noGrp="1"/>
          </p:cNvSpPr>
          <p:nvPr>
            <p:ph type="title"/>
          </p:nvPr>
        </p:nvSpPr>
        <p:spPr>
          <a:xfrm>
            <a:off x="581192" y="637309"/>
            <a:ext cx="11029616" cy="1403927"/>
          </a:xfrm>
          <a:solidFill>
            <a:schemeClr val="accent6">
              <a:lumMod val="40000"/>
              <a:lumOff val="60000"/>
            </a:schemeClr>
          </a:solidFill>
          <a:ln>
            <a:solidFill>
              <a:schemeClr val="tx1"/>
            </a:solidFill>
            <a:extLst>
              <a:ext uri="{C807C97D-BFC1-408E-A445-0C87EB9F89A2}">
                <ask:lineSketchStyleProps xmlns:ask="http://schemas.microsoft.com/office/drawing/2018/sketchyshapes">
                  <ask:type>
                    <ask:lineSketchNone/>
                  </ask:type>
                </ask:lineSketchStyleProps>
              </a:ext>
            </a:extLst>
          </a:ln>
        </p:spPr>
        <p:txBody>
          <a:bodyPr/>
          <a:lstStyle/>
          <a:p>
            <a:r>
              <a:rPr lang="en-US" dirty="0"/>
              <a:t>     FAERS UPDATED DECEMBER 29,2021</a:t>
            </a:r>
            <a:br>
              <a:rPr lang="en-US" dirty="0"/>
            </a:br>
            <a:r>
              <a:rPr lang="en-US" dirty="0"/>
              <a:t>                   FDA ADVERSE EVENTS REPORTING SYSTEM</a:t>
            </a:r>
          </a:p>
        </p:txBody>
      </p:sp>
      <p:sp>
        <p:nvSpPr>
          <p:cNvPr id="3" name="Content Placeholder 2">
            <a:extLst>
              <a:ext uri="{FF2B5EF4-FFF2-40B4-BE49-F238E27FC236}">
                <a16:creationId xmlns:a16="http://schemas.microsoft.com/office/drawing/2014/main" id="{53DDC7E2-FC10-43C5-9AE4-A415743E0AF9}"/>
              </a:ext>
            </a:extLst>
          </p:cNvPr>
          <p:cNvSpPr>
            <a:spLocks noGrp="1"/>
          </p:cNvSpPr>
          <p:nvPr>
            <p:ph idx="1"/>
          </p:nvPr>
        </p:nvSpPr>
        <p:spPr>
          <a:xfrm>
            <a:off x="581192" y="2041236"/>
            <a:ext cx="11029615" cy="4026477"/>
          </a:xfrm>
          <a:solidFill>
            <a:schemeClr val="accent1">
              <a:lumMod val="40000"/>
              <a:lumOff val="60000"/>
            </a:schemeClr>
          </a:solidFill>
          <a:ln>
            <a:solidFill>
              <a:schemeClr val="tx1"/>
            </a:solidFill>
            <a:extLst>
              <a:ext uri="{C807C97D-BFC1-408E-A445-0C87EB9F89A2}">
                <ask:lineSketchStyleProps xmlns:ask="http://schemas.microsoft.com/office/drawing/2018/sketchyshapes">
                  <ask:type>
                    <ask:lineSketchNone/>
                  </ask:type>
                </ask:lineSketchStyleProps>
              </a:ext>
            </a:extLst>
          </a:ln>
          <a:effectLst/>
        </p:spPr>
        <p:txBody>
          <a:bodyPr/>
          <a:lstStyle/>
          <a:p>
            <a:r>
              <a:rPr lang="en-US" sz="2800" dirty="0"/>
              <a:t>DEATHS – 20,000+</a:t>
            </a:r>
          </a:p>
          <a:p>
            <a:r>
              <a:rPr lang="en-US" sz="2800" dirty="0"/>
              <a:t>PERMANENT DISABILITIES - 29,104+</a:t>
            </a:r>
          </a:p>
          <a:p>
            <a:r>
              <a:rPr lang="en-US" sz="2800" dirty="0"/>
              <a:t>ADVERSE EVENTS - STATED PREVIOUS SLIDE 875,651+</a:t>
            </a:r>
          </a:p>
          <a:p>
            <a:r>
              <a:rPr lang="en-US" sz="2800" dirty="0"/>
              <a:t>HOSPITALIZATIONS - 91,982+</a:t>
            </a:r>
          </a:p>
          <a:p>
            <a:r>
              <a:rPr lang="en-US" sz="2800" dirty="0"/>
              <a:t>MISCARRIAGES - 2,887+</a:t>
            </a:r>
          </a:p>
          <a:p>
            <a:endParaRPr lang="en-US" dirty="0"/>
          </a:p>
        </p:txBody>
      </p:sp>
    </p:spTree>
    <p:extLst>
      <p:ext uri="{BB962C8B-B14F-4D97-AF65-F5344CB8AC3E}">
        <p14:creationId xmlns:p14="http://schemas.microsoft.com/office/powerpoint/2010/main" val="2879518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A45C-AD13-434B-A767-67FD1219F976}"/>
              </a:ext>
            </a:extLst>
          </p:cNvPr>
          <p:cNvSpPr>
            <a:spLocks noGrp="1"/>
          </p:cNvSpPr>
          <p:nvPr>
            <p:ph type="title"/>
          </p:nvPr>
        </p:nvSpPr>
        <p:spPr>
          <a:xfrm>
            <a:off x="581192" y="702155"/>
            <a:ext cx="11029616" cy="1560754"/>
          </a:xfrm>
          <a:solidFill>
            <a:schemeClr val="accent6">
              <a:lumMod val="40000"/>
              <a:lumOff val="60000"/>
            </a:schemeClr>
          </a:solidFill>
          <a:l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90000"/>
          </a:bodyPr>
          <a:lstStyle/>
          <a:p>
            <a:r>
              <a:rPr lang="en-US" dirty="0"/>
              <a:t>								Great medicine!</a:t>
            </a:r>
            <a:br>
              <a:rPr lang="en-US" dirty="0"/>
            </a:br>
            <a:r>
              <a:rPr lang="en-US" dirty="0"/>
              <a:t>Online treatment protocols and MEDICINE provision</a:t>
            </a:r>
            <a:br>
              <a:rPr lang="en-US" dirty="0"/>
            </a:br>
            <a:r>
              <a:rPr lang="en-US" dirty="0"/>
              <a:t>prevention- increasing immunity</a:t>
            </a:r>
            <a:br>
              <a:rPr lang="en-US" dirty="0"/>
            </a:br>
            <a:r>
              <a:rPr lang="en-US" dirty="0"/>
              <a:t>avoid this medication – see referenced physicians’ statements</a:t>
            </a:r>
          </a:p>
        </p:txBody>
      </p:sp>
      <p:sp>
        <p:nvSpPr>
          <p:cNvPr id="3" name="Content Placeholder 2">
            <a:extLst>
              <a:ext uri="{FF2B5EF4-FFF2-40B4-BE49-F238E27FC236}">
                <a16:creationId xmlns:a16="http://schemas.microsoft.com/office/drawing/2014/main" id="{9B47D06C-4F72-4BB5-9B4E-91AD897F01E6}"/>
              </a:ext>
            </a:extLst>
          </p:cNvPr>
          <p:cNvSpPr>
            <a:spLocks noGrp="1"/>
          </p:cNvSpPr>
          <p:nvPr>
            <p:ph idx="1"/>
          </p:nvPr>
        </p:nvSpPr>
        <p:spPr>
          <a:xfrm>
            <a:off x="581192" y="2262909"/>
            <a:ext cx="11029615" cy="4221018"/>
          </a:xfrm>
          <a:solidFill>
            <a:schemeClr val="accent1">
              <a:lumMod val="40000"/>
              <a:lumOff val="60000"/>
            </a:schemeClr>
          </a:solidFill>
          <a:ln>
            <a:solidFill>
              <a:schemeClr val="tx1"/>
            </a:solidFill>
            <a:extLst>
              <a:ext uri="{C807C97D-BFC1-408E-A445-0C87EB9F89A2}">
                <ask:lineSketchStyleProps xmlns:ask="http://schemas.microsoft.com/office/drawing/2018/sketchyshapes">
                  <ask:type>
                    <ask:lineSketchNone/>
                  </ask:type>
                </ask:lineSketchStyleProps>
              </a:ext>
            </a:extLst>
          </a:ln>
        </p:spPr>
        <p:txBody>
          <a:bodyPr/>
          <a:lstStyle/>
          <a:p>
            <a:r>
              <a:rPr lang="en-US" dirty="0"/>
              <a:t>AMERICAS FRONT LINE DOCTORS – WWW.AMERICASFRONTLINEDOCTORS.ORG</a:t>
            </a:r>
          </a:p>
          <a:p>
            <a:r>
              <a:rPr lang="en-US" dirty="0"/>
              <a:t>DR. LEE VLIET – TRUTHFORHEALTH.ORG – PROTOCOLS – HOME REMEDY – SUGGESTED TREATMENT</a:t>
            </a:r>
          </a:p>
          <a:p>
            <a:r>
              <a:rPr lang="en-US" dirty="0"/>
              <a:t>DR. PETER MCCULLOUGH – WWW.HEARTPLACE.COM</a:t>
            </a:r>
          </a:p>
          <a:p>
            <a:r>
              <a:rPr lang="en-US" dirty="0"/>
              <a:t>DR. RICHARD FLEMING – </a:t>
            </a:r>
            <a:r>
              <a:rPr lang="en-US" b="1" dirty="0">
                <a:solidFill>
                  <a:srgbClr val="FF0000"/>
                </a:solidFill>
                <a:hlinkClick r:id="rId2">
                  <a:extLst>
                    <a:ext uri="{A12FA001-AC4F-418D-AE19-62706E023703}">
                      <ahyp:hlinkClr xmlns:ahyp="http://schemas.microsoft.com/office/drawing/2018/hyperlinkcolor" val="tx"/>
                    </a:ext>
                  </a:extLst>
                </a:hlinkClick>
              </a:rPr>
              <a:t>WWW.FLEMINGMETHOD.COM-</a:t>
            </a:r>
            <a:r>
              <a:rPr lang="en-US" b="1" dirty="0">
                <a:solidFill>
                  <a:srgbClr val="FF0000"/>
                </a:solidFill>
              </a:rPr>
              <a:t>  </a:t>
            </a:r>
            <a:r>
              <a:rPr lang="en-US" dirty="0"/>
              <a:t>SIGN THE PETITION!!!! Hours of education available. </a:t>
            </a:r>
          </a:p>
          <a:p>
            <a:r>
              <a:rPr lang="en-US" b="1" dirty="0"/>
              <a:t>PREVENTION!!   </a:t>
            </a:r>
            <a:r>
              <a:rPr lang="en-US" dirty="0"/>
              <a:t>ZINC, VITAMIN B,C,D; BABY ASA, SELENIUM, QUERCETIN, GREEN TEA, TUMERIC, MELATONIN.</a:t>
            </a:r>
          </a:p>
          <a:p>
            <a:pPr marL="0" indent="0">
              <a:buNone/>
            </a:pPr>
            <a:r>
              <a:rPr lang="en-US" dirty="0"/>
              <a:t>				BIOSHIELD MD, Sun Coast Sciences:  full spectrum immunity support.</a:t>
            </a:r>
          </a:p>
          <a:p>
            <a:r>
              <a:rPr lang="en-US" b="1" dirty="0"/>
              <a:t>AVOID REMDESIVIR</a:t>
            </a:r>
            <a:r>
              <a:rPr lang="en-US" dirty="0"/>
              <a:t>; DURING A TRIAL TO TREAT EBOLA- 50-53% DEATHS FROM USE OF REMDESIVIR. CAUSES RENAL FAILURE &lt; FLUID OVERLOAD TO LUNGS &lt; COVID PNEUMONIA ( renal failure causes fluid overload to lungs)</a:t>
            </a:r>
          </a:p>
        </p:txBody>
      </p:sp>
    </p:spTree>
    <p:extLst>
      <p:ext uri="{BB962C8B-B14F-4D97-AF65-F5344CB8AC3E}">
        <p14:creationId xmlns:p14="http://schemas.microsoft.com/office/powerpoint/2010/main" val="245635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3303" y="457200"/>
            <a:ext cx="3426240" cy="5899650"/>
          </a:xfrm>
          <a:prstGeom prst="rect">
            <a:avLst/>
          </a:prstGeom>
        </p:spPr>
      </p:pic>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332847" y="457198"/>
            <a:ext cx="7405850" cy="4910136"/>
          </a:xfrm>
          <a:solidFill>
            <a:schemeClr val="bg1"/>
          </a:solidFill>
          <a:ln w="38100">
            <a:solidFill>
              <a:schemeClr val="accent1">
                <a:lumMod val="50000"/>
              </a:schemeClr>
            </a:solidFill>
          </a:ln>
        </p:spPr>
        <p:txBody>
          <a:bodyPr anchor="ctr">
            <a:normAutofit fontScale="90000"/>
          </a:bodyPr>
          <a:lstStyle/>
          <a:p>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FRANKSPEECH.COM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nemos</a:t>
            </a:r>
            <a:r>
              <a:rPr lang="en-US" sz="1800" dirty="0">
                <a:latin typeface="Calibri" panose="020F0502020204030204" pitchFamily="34" charset="0"/>
                <a:ea typeface="Calibri" panose="020F0502020204030204" pitchFamily="34" charset="0"/>
                <a:cs typeface="Times New Roman" panose="02020603050405020304" pitchFamily="18" charset="0"/>
              </a:rPr>
              <a:t>newsnetwork.com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BRIGHTEON</a:t>
            </a:r>
            <a:r>
              <a:rPr lang="en-US" sz="1800" dirty="0">
                <a:latin typeface="Calibri" panose="020F0502020204030204" pitchFamily="34" charset="0"/>
                <a:ea typeface="Calibri" panose="020F0502020204030204" pitchFamily="34" charset="0"/>
                <a:cs typeface="Times New Roman" panose="02020603050405020304" pitchFamily="18" charset="0"/>
              </a:rPr>
              <a:t>.com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STEW PETERS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WVWTV.COM; Brannon howse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GOVICTORY.COM/flashpoint: T</a:t>
            </a:r>
            <a:r>
              <a:rPr lang="en-US" sz="1800" dirty="0">
                <a:latin typeface="Calibri" panose="020F0502020204030204" pitchFamily="34" charset="0"/>
                <a:ea typeface="Calibri" panose="020F0502020204030204" pitchFamily="34" charset="0"/>
                <a:cs typeface="Times New Roman" panose="02020603050405020304" pitchFamily="18" charset="0"/>
              </a:rPr>
              <a:t>uesday/Thursday</a:t>
            </a:r>
            <a:r>
              <a:rPr lang="en-US" sz="1800" dirty="0">
                <a:effectLst/>
                <a:latin typeface="Calibri" panose="020F0502020204030204" pitchFamily="34" charset="0"/>
                <a:ea typeface="Calibri" panose="020F0502020204030204" pitchFamily="34" charset="0"/>
                <a:cs typeface="Times New Roman" panose="02020603050405020304" pitchFamily="18" charset="0"/>
              </a:rPr>
              <a:t> evenings-8pm est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the epoch times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www.redbloodedpatriots.com</a:t>
            </a:r>
            <a:r>
              <a:rPr lang="en-US" sz="1800" dirty="0">
                <a:effectLst/>
                <a:latin typeface="Calibri" panose="020F0502020204030204" pitchFamily="34" charset="0"/>
                <a:ea typeface="Calibri" panose="020F0502020204030204" pitchFamily="34" charset="0"/>
                <a:cs typeface="Times New Roman" panose="02020603050405020304" pitchFamily="18" charset="0"/>
              </a:rPr>
              <a:t>; jeff Wagner</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dirty="0">
                <a:effectLst/>
                <a:latin typeface="Calibri" panose="020F0502020204030204" pitchFamily="34" charset="0"/>
                <a:ea typeface="Calibri" panose="020F0502020204030204" pitchFamily="34" charset="0"/>
                <a:cs typeface="Times New Roman" panose="02020603050405020304" pitchFamily="18" charset="0"/>
              </a:rPr>
              <a:t>Expert </a:t>
            </a:r>
            <a:r>
              <a:rPr lang="en-US" sz="1800" u="sng" dirty="0">
                <a:latin typeface="Calibri" panose="020F0502020204030204" pitchFamily="34" charset="0"/>
                <a:ea typeface="Calibri" panose="020F0502020204030204" pitchFamily="34" charset="0"/>
                <a:cs typeface="Times New Roman" panose="02020603050405020304" pitchFamily="18" charset="0"/>
              </a:rPr>
              <a:t>ph</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YSICIAN AND SCIENTISTs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Dr. Richard Fleming</a:t>
            </a:r>
            <a:r>
              <a:rPr lang="en-US" sz="1800" dirty="0">
                <a:latin typeface="Calibri" panose="020F0502020204030204" pitchFamily="34" charset="0"/>
                <a:ea typeface="Calibri" panose="020F0502020204030204" pitchFamily="34" charset="0"/>
                <a:cs typeface="Times New Roman" panose="02020603050405020304" pitchFamily="18" charset="0"/>
              </a:rPr>
              <a:t> m.d., j.d.  </a:t>
            </a:r>
            <a:r>
              <a:rPr lang="en-US" sz="1300" b="1" u="sng"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www.flemingmethod.com          (**sign</a:t>
            </a:r>
            <a:r>
              <a:rPr lang="en-US" sz="1300" b="1" u="sng"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petition)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DR. peter MCCULLOUGH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Dr. Robert Malone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Dr. Sherry TENPENNY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Dr. Ryan COLE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Dr. Ruby, see on frankspeech.com- Stew Peters show</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Dr. Judy Mikovits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Dr. Lee Vliet- truthforhealth.org-</a:t>
            </a:r>
            <a:r>
              <a:rPr lang="en-US" sz="13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home prevention and contraction </a:t>
            </a:r>
            <a:r>
              <a:rPr lang="en-US" sz="13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treatment guides</a:t>
            </a:r>
            <a:r>
              <a:rPr lang="en-US" sz="1300" dirty="0">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KAREN KINGSTON - </a:t>
            </a:r>
            <a:r>
              <a:rPr lang="en-US" sz="1800" dirty="0">
                <a:latin typeface="Calibri" panose="020F0502020204030204" pitchFamily="34" charset="0"/>
                <a:ea typeface="Calibri" panose="020F0502020204030204" pitchFamily="34" charset="0"/>
                <a:cs typeface="Times New Roman" panose="02020603050405020304" pitchFamily="18" charset="0"/>
              </a:rPr>
              <a:t>former pharmaceutical co.</a:t>
            </a:r>
            <a:r>
              <a:rPr lang="en-US" sz="1800" dirty="0">
                <a:effectLst/>
                <a:latin typeface="Calibri" panose="020F0502020204030204" pitchFamily="34" charset="0"/>
                <a:ea typeface="Calibri" panose="020F0502020204030204" pitchFamily="34" charset="0"/>
                <a:cs typeface="Times New Roman" panose="02020603050405020304" pitchFamily="18" charset="0"/>
              </a:rPr>
              <a:t> EMPLOYEE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solidFill>
                <a:srgbClr val="FFFFFF"/>
              </a:solidFill>
            </a:endParaRP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332846" y="5367336"/>
            <a:ext cx="7241893" cy="989513"/>
          </a:xfrm>
          <a:solidFill>
            <a:schemeClr val="accent1">
              <a:lumMod val="20000"/>
              <a:lumOff val="80000"/>
            </a:schemeClr>
          </a:solidFill>
          <a:ln w="25400">
            <a:solidFill>
              <a:srgbClr val="00B0F0"/>
            </a:solidFill>
          </a:ln>
        </p:spPr>
        <p:txBody>
          <a:bodyPr anchor="ctr">
            <a:normAutofit/>
          </a:bodyPr>
          <a:lstStyle/>
          <a:p>
            <a:r>
              <a:rPr lang="en-US" sz="1800" dirty="0">
                <a:solidFill>
                  <a:schemeClr val="tx1">
                    <a:alpha val="75000"/>
                  </a:schemeClr>
                </a:solidFill>
              </a:rPr>
              <a:t> discussions on the bioweapons;  IMMUNITY KILLERS </a:t>
            </a:r>
          </a:p>
        </p:txBody>
      </p:sp>
    </p:spTree>
    <p:extLst>
      <p:ext uri="{BB962C8B-B14F-4D97-AF65-F5344CB8AC3E}">
        <p14:creationId xmlns:p14="http://schemas.microsoft.com/office/powerpoint/2010/main" val="242400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F7B9-615D-45EB-BDDF-C84AC4A623A1}"/>
              </a:ext>
            </a:extLst>
          </p:cNvPr>
          <p:cNvSpPr>
            <a:spLocks noGrp="1"/>
          </p:cNvSpPr>
          <p:nvPr>
            <p:ph type="title"/>
          </p:nvPr>
        </p:nvSpPr>
        <p:spPr>
          <a:xfrm>
            <a:off x="581193" y="522514"/>
            <a:ext cx="11029616" cy="2446828"/>
          </a:xfrm>
          <a:solidFill>
            <a:schemeClr val="bg1">
              <a:lumMod val="85000"/>
            </a:schemeClr>
          </a:solidFill>
          <a:ln w="28575">
            <a:solidFill>
              <a:schemeClr val="tx1"/>
            </a:solidFill>
            <a:prstDash val="solid"/>
          </a:ln>
        </p:spPr>
        <p:txBody>
          <a:bodyPr>
            <a:normAutofit fontScale="90000"/>
          </a:bodyPr>
          <a:lstStyle/>
          <a:p>
            <a:r>
              <a:rPr lang="en-US" sz="2400" dirty="0"/>
              <a:t>Videos: </a:t>
            </a:r>
            <a:br>
              <a:rPr lang="en-US" sz="2400" dirty="0"/>
            </a:br>
            <a:r>
              <a:rPr lang="en-US" sz="2400" dirty="0"/>
              <a:t>1. Dr. Robert Malone- </a:t>
            </a:r>
            <a:r>
              <a:rPr lang="en-US" sz="2200" u="sng" dirty="0"/>
              <a:t>urgent alert to all parents</a:t>
            </a:r>
            <a:r>
              <a:rPr lang="en-US" sz="2200" dirty="0"/>
              <a:t>; </a:t>
            </a:r>
            <a:r>
              <a:rPr lang="en-US" sz="1800" dirty="0"/>
              <a:t>December 14, 2021 (4 minutes)</a:t>
            </a:r>
            <a:br>
              <a:rPr lang="en-US" sz="1800" dirty="0"/>
            </a:br>
            <a:r>
              <a:rPr lang="en-US" sz="2200" dirty="0"/>
              <a:t>2. Whistleblower activists file complaint with international criminal court: Dr. Michael Yeadon (50 minutes)</a:t>
            </a:r>
            <a:br>
              <a:rPr lang="en-US" sz="2200" dirty="0"/>
            </a:br>
            <a:r>
              <a:rPr lang="en-US" sz="1800" dirty="0"/>
              <a:t>leohohmann.com- (previous 2 videos)</a:t>
            </a:r>
            <a:br>
              <a:rPr lang="en-US" sz="1800" dirty="0"/>
            </a:br>
            <a:r>
              <a:rPr lang="en-US" sz="2400" dirty="0"/>
              <a:t>3. </a:t>
            </a:r>
            <a:r>
              <a:rPr lang="en-US" sz="2200" dirty="0"/>
              <a:t>Glenn</a:t>
            </a:r>
            <a:r>
              <a:rPr lang="en-US" sz="2700" dirty="0"/>
              <a:t> </a:t>
            </a:r>
            <a:r>
              <a:rPr lang="en-US" sz="2200" dirty="0"/>
              <a:t>Beck</a:t>
            </a:r>
            <a:r>
              <a:rPr lang="en-US" sz="2700" dirty="0"/>
              <a:t> </a:t>
            </a:r>
            <a:r>
              <a:rPr lang="en-US" sz="2000" dirty="0"/>
              <a:t>- </a:t>
            </a:r>
            <a:r>
              <a:rPr lang="en-US" sz="2200" u="sng" dirty="0"/>
              <a:t>Crimes or Cover-Up?  </a:t>
            </a:r>
            <a:r>
              <a:rPr lang="en-US" sz="1800" dirty="0"/>
              <a:t>You tube- 2 hours</a:t>
            </a:r>
            <a:br>
              <a:rPr lang="en-US" sz="1800" dirty="0"/>
            </a:br>
            <a:r>
              <a:rPr lang="en-US" sz="2200" dirty="0"/>
              <a:t> </a:t>
            </a:r>
          </a:p>
        </p:txBody>
      </p:sp>
      <p:sp>
        <p:nvSpPr>
          <p:cNvPr id="3" name="Content Placeholder 2">
            <a:extLst>
              <a:ext uri="{FF2B5EF4-FFF2-40B4-BE49-F238E27FC236}">
                <a16:creationId xmlns:a16="http://schemas.microsoft.com/office/drawing/2014/main" id="{1247FA76-AEBB-460F-8632-23A8FE5D56A4}"/>
              </a:ext>
            </a:extLst>
          </p:cNvPr>
          <p:cNvSpPr>
            <a:spLocks noGrp="1"/>
          </p:cNvSpPr>
          <p:nvPr>
            <p:ph sz="half" idx="1"/>
          </p:nvPr>
        </p:nvSpPr>
        <p:spPr>
          <a:xfrm>
            <a:off x="581191" y="2969342"/>
            <a:ext cx="5834846" cy="3775587"/>
          </a:xfrm>
          <a:solidFill>
            <a:schemeClr val="accent1">
              <a:lumMod val="40000"/>
              <a:lumOff val="60000"/>
            </a:schemeClr>
          </a:solidFill>
          <a:ln w="28575">
            <a:solidFill>
              <a:schemeClr val="accent1">
                <a:lumMod val="50000"/>
              </a:schemeClr>
            </a:solidFill>
          </a:ln>
        </p:spPr>
        <p:txBody>
          <a:bodyPr>
            <a:normAutofit fontScale="47500" lnSpcReduction="20000"/>
          </a:bodyPr>
          <a:lstStyle/>
          <a:p>
            <a:pPr marL="0" indent="0">
              <a:buNone/>
            </a:pPr>
            <a:endParaRPr lang="en-US" sz="3400" b="1" dirty="0">
              <a:solidFill>
                <a:schemeClr val="tx1"/>
              </a:solidFill>
            </a:endParaRPr>
          </a:p>
          <a:p>
            <a:endParaRPr lang="en-US" sz="3400" b="1" dirty="0">
              <a:solidFill>
                <a:schemeClr val="tx1"/>
              </a:solidFill>
            </a:endParaRPr>
          </a:p>
          <a:p>
            <a:r>
              <a:rPr lang="en-US" sz="3400" b="1" dirty="0">
                <a:solidFill>
                  <a:schemeClr val="tx1"/>
                </a:solidFill>
              </a:rPr>
              <a:t>JIHADwatch.net</a:t>
            </a:r>
          </a:p>
          <a:p>
            <a:r>
              <a:rPr lang="en-US" sz="3400" b="1" dirty="0">
                <a:solidFill>
                  <a:schemeClr val="tx1"/>
                </a:solidFill>
              </a:rPr>
              <a:t>Dr. Peter Navarro - Gettr</a:t>
            </a:r>
          </a:p>
          <a:p>
            <a:r>
              <a:rPr lang="en-US" sz="3400" b="1" dirty="0">
                <a:solidFill>
                  <a:schemeClr val="tx1"/>
                </a:solidFill>
              </a:rPr>
              <a:t>Drjaneruby.com</a:t>
            </a:r>
          </a:p>
          <a:p>
            <a:r>
              <a:rPr lang="en-US" sz="3400" b="1" dirty="0">
                <a:solidFill>
                  <a:schemeClr val="tx1"/>
                </a:solidFill>
              </a:rPr>
              <a:t>Dr. Christiane Northrup - www.drnorthrup.com</a:t>
            </a:r>
          </a:p>
          <a:p>
            <a:r>
              <a:rPr lang="en-US" sz="3400" b="1" dirty="0">
                <a:solidFill>
                  <a:schemeClr val="tx1"/>
                </a:solidFill>
              </a:rPr>
              <a:t>Frontlinedoctors.org -  prevention and treatment of COVID from on-line physicians. </a:t>
            </a:r>
          </a:p>
          <a:p>
            <a:r>
              <a:rPr lang="en-US" sz="3400" b="1" dirty="0">
                <a:solidFill>
                  <a:schemeClr val="tx1"/>
                </a:solidFill>
              </a:rPr>
              <a:t>Dr. Lee Merritt</a:t>
            </a:r>
          </a:p>
          <a:p>
            <a:r>
              <a:rPr lang="en-US" sz="3400" b="1" dirty="0">
                <a:solidFill>
                  <a:schemeClr val="tx1"/>
                </a:solidFill>
              </a:rPr>
              <a:t>AlexNewman.org</a:t>
            </a:r>
          </a:p>
          <a:p>
            <a:r>
              <a:rPr lang="en-US" sz="3400" b="1" dirty="0">
                <a:solidFill>
                  <a:schemeClr val="tx1"/>
                </a:solidFill>
                <a:hlinkClick r:id="rId2">
                  <a:extLst>
                    <a:ext uri="{A12FA001-AC4F-418D-AE19-62706E023703}">
                      <ahyp:hlinkClr xmlns:ahyp="http://schemas.microsoft.com/office/drawing/2018/hyperlinkcolor" val="tx"/>
                    </a:ext>
                  </a:extLst>
                </a:hlinkClick>
              </a:rPr>
              <a:t>JAThorp@bellsouth.net-</a:t>
            </a:r>
            <a:r>
              <a:rPr lang="en-US" sz="3400" b="1" dirty="0">
                <a:solidFill>
                  <a:schemeClr val="tx1"/>
                </a:solidFill>
              </a:rPr>
              <a:t> OB/GYN email questions</a:t>
            </a:r>
          </a:p>
          <a:p>
            <a:endParaRPr lang="en-US" sz="3400" dirty="0"/>
          </a:p>
          <a:p>
            <a:endParaRPr lang="en-US" sz="3400" dirty="0"/>
          </a:p>
          <a:p>
            <a:endParaRPr lang="en-US" dirty="0"/>
          </a:p>
        </p:txBody>
      </p:sp>
      <p:sp>
        <p:nvSpPr>
          <p:cNvPr id="4" name="Content Placeholder 3">
            <a:extLst>
              <a:ext uri="{FF2B5EF4-FFF2-40B4-BE49-F238E27FC236}">
                <a16:creationId xmlns:a16="http://schemas.microsoft.com/office/drawing/2014/main" id="{751A04C2-6CF6-4CEE-8475-434C79FAE578}"/>
              </a:ext>
            </a:extLst>
          </p:cNvPr>
          <p:cNvSpPr>
            <a:spLocks noGrp="1"/>
          </p:cNvSpPr>
          <p:nvPr>
            <p:ph sz="half" idx="2"/>
          </p:nvPr>
        </p:nvSpPr>
        <p:spPr>
          <a:xfrm>
            <a:off x="6416037" y="2969342"/>
            <a:ext cx="5194769" cy="3775587"/>
          </a:xfrm>
          <a:solidFill>
            <a:schemeClr val="accent1">
              <a:lumMod val="40000"/>
              <a:lumOff val="60000"/>
            </a:schemeClr>
          </a:solidFill>
          <a:ln w="28575">
            <a:solidFill>
              <a:schemeClr val="accent1">
                <a:lumMod val="50000"/>
              </a:schemeClr>
            </a:solidFill>
          </a:ln>
        </p:spPr>
        <p:txBody>
          <a:bodyPr>
            <a:normAutofit fontScale="47500" lnSpcReduction="20000"/>
          </a:bodyPr>
          <a:lstStyle/>
          <a:p>
            <a:endParaRPr lang="en-US" b="1" dirty="0">
              <a:solidFill>
                <a:schemeClr val="tx1"/>
              </a:solidFill>
            </a:endParaRPr>
          </a:p>
          <a:p>
            <a:endParaRPr lang="en-US" b="1" dirty="0">
              <a:solidFill>
                <a:schemeClr val="tx1"/>
              </a:solidFill>
            </a:endParaRPr>
          </a:p>
          <a:p>
            <a:r>
              <a:rPr lang="en-US" sz="4000" b="1" dirty="0">
                <a:solidFill>
                  <a:schemeClr val="tx1"/>
                </a:solidFill>
              </a:rPr>
              <a:t>Mike Adams- Survivalnutrition.com</a:t>
            </a:r>
          </a:p>
          <a:p>
            <a:r>
              <a:rPr lang="en-US" sz="4000" b="1" dirty="0">
                <a:solidFill>
                  <a:schemeClr val="tx1"/>
                </a:solidFill>
                <a:hlinkClick r:id="rId3">
                  <a:extLst>
                    <a:ext uri="{A12FA001-AC4F-418D-AE19-62706E023703}">
                      <ahyp:hlinkClr xmlns:ahyp="http://schemas.microsoft.com/office/drawing/2018/hyperlinkcolor" val="tx"/>
                    </a:ext>
                  </a:extLst>
                </a:hlinkClick>
              </a:rPr>
              <a:t>www.govictory.com</a:t>
            </a:r>
            <a:endParaRPr lang="en-US" sz="4000" b="1" dirty="0">
              <a:solidFill>
                <a:schemeClr val="tx1"/>
              </a:solidFill>
            </a:endParaRPr>
          </a:p>
          <a:p>
            <a:r>
              <a:rPr lang="en-US" sz="4000" b="1" dirty="0">
                <a:solidFill>
                  <a:schemeClr val="tx1"/>
                </a:solidFill>
                <a:hlinkClick r:id="rId4">
                  <a:extLst>
                    <a:ext uri="{A12FA001-AC4F-418D-AE19-62706E023703}">
                      <ahyp:hlinkClr xmlns:ahyp="http://schemas.microsoft.com/office/drawing/2018/hyperlinkcolor" val="tx"/>
                    </a:ext>
                  </a:extLst>
                </a:hlinkClick>
              </a:rPr>
              <a:t>www.lordofhostschurch.com</a:t>
            </a:r>
            <a:endParaRPr lang="en-US" sz="4000" b="1" dirty="0">
              <a:solidFill>
                <a:schemeClr val="tx1"/>
              </a:solidFill>
            </a:endParaRPr>
          </a:p>
          <a:p>
            <a:r>
              <a:rPr lang="en-US" sz="4000" b="1" dirty="0">
                <a:solidFill>
                  <a:schemeClr val="tx1"/>
                </a:solidFill>
              </a:rPr>
              <a:t>Kent Christmas pastor- Regeneration Church</a:t>
            </a:r>
          </a:p>
          <a:p>
            <a:r>
              <a:rPr lang="en-US" sz="4000" b="1" dirty="0">
                <a:solidFill>
                  <a:schemeClr val="tx1"/>
                </a:solidFill>
              </a:rPr>
              <a:t>Millionvoices.org</a:t>
            </a:r>
          </a:p>
          <a:p>
            <a:r>
              <a:rPr lang="en-US" sz="4000" b="1" dirty="0">
                <a:solidFill>
                  <a:schemeClr val="tx1"/>
                </a:solidFill>
              </a:rPr>
              <a:t>Intercessors for America-   IFAPRAY.org</a:t>
            </a:r>
          </a:p>
          <a:p>
            <a:r>
              <a:rPr lang="en-US" sz="4000" b="1" dirty="0">
                <a:solidFill>
                  <a:schemeClr val="tx1"/>
                </a:solidFill>
              </a:rPr>
              <a:t>Read: the Great Barrington Declaration- over 900,000 Global scientists' signatures: damaging COVID  current policies: </a:t>
            </a:r>
          </a:p>
          <a:p>
            <a:endParaRPr lang="en-US" sz="4000" dirty="0"/>
          </a:p>
          <a:p>
            <a:endParaRPr lang="en-US" dirty="0"/>
          </a:p>
        </p:txBody>
      </p:sp>
    </p:spTree>
    <p:extLst>
      <p:ext uri="{BB962C8B-B14F-4D97-AF65-F5344CB8AC3E}">
        <p14:creationId xmlns:p14="http://schemas.microsoft.com/office/powerpoint/2010/main" val="162759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7C62-340B-4813-AAF2-8BB20A13170A}"/>
              </a:ext>
            </a:extLst>
          </p:cNvPr>
          <p:cNvSpPr>
            <a:spLocks noGrp="1"/>
          </p:cNvSpPr>
          <p:nvPr>
            <p:ph type="title"/>
          </p:nvPr>
        </p:nvSpPr>
        <p:spPr>
          <a:xfrm>
            <a:off x="543518" y="801385"/>
            <a:ext cx="11029616" cy="1212350"/>
          </a:xfrm>
          <a:solidFill>
            <a:schemeClr val="tx2">
              <a:lumMod val="20000"/>
              <a:lumOff val="80000"/>
            </a:schemeClr>
          </a:solidFill>
          <a:ln>
            <a:solidFill>
              <a:schemeClr val="tx1"/>
            </a:solidFill>
          </a:ln>
        </p:spPr>
        <p:txBody>
          <a:bodyPr>
            <a:normAutofit/>
          </a:bodyPr>
          <a:lstStyle/>
          <a:p>
            <a:r>
              <a:rPr lang="en-US" dirty="0"/>
              <a:t>     urgent alert to parents before you inject your child- </a:t>
            </a:r>
            <a:br>
              <a:rPr lang="en-US" dirty="0"/>
            </a:br>
            <a:r>
              <a:rPr lang="en-US" dirty="0"/>
              <a:t>                          dr. robert Malone- 4 minutes</a:t>
            </a:r>
          </a:p>
        </p:txBody>
      </p:sp>
      <p:sp>
        <p:nvSpPr>
          <p:cNvPr id="3" name="Content Placeholder 2">
            <a:extLst>
              <a:ext uri="{FF2B5EF4-FFF2-40B4-BE49-F238E27FC236}">
                <a16:creationId xmlns:a16="http://schemas.microsoft.com/office/drawing/2014/main" id="{A8CDBBC3-2948-4BF2-8CDE-3EEC7A7F5A4B}"/>
              </a:ext>
            </a:extLst>
          </p:cNvPr>
          <p:cNvSpPr>
            <a:spLocks noGrp="1"/>
          </p:cNvSpPr>
          <p:nvPr>
            <p:ph idx="1"/>
          </p:nvPr>
        </p:nvSpPr>
        <p:spPr>
          <a:xfrm>
            <a:off x="581192" y="2013734"/>
            <a:ext cx="11029615" cy="4578065"/>
          </a:xfrm>
          <a:solidFill>
            <a:schemeClr val="accent1">
              <a:lumMod val="40000"/>
              <a:lumOff val="60000"/>
            </a:schemeClr>
          </a:solidFill>
          <a:ln w="28575">
            <a:solidFill>
              <a:schemeClr val="accent2"/>
            </a:solidFill>
          </a:ln>
        </p:spPr>
        <p:txBody>
          <a:bodyPr>
            <a:normAutofit fontScale="92500" lnSpcReduction="10000"/>
          </a:bodyPr>
          <a:lstStyle/>
          <a:p>
            <a:pPr marL="0" indent="0">
              <a:buNone/>
            </a:pPr>
            <a:endParaRPr lang="en-US" dirty="0">
              <a:solidFill>
                <a:srgbClr val="F7B615"/>
              </a:solidFill>
              <a:hlinkClick r:id="rId2">
                <a:extLst>
                  <a:ext uri="{A12FA001-AC4F-418D-AE19-62706E023703}">
                    <ahyp:hlinkClr xmlns:ahyp="http://schemas.microsoft.com/office/drawing/2018/hyperlinkcolor" val="tx"/>
                  </a:ext>
                </a:extLst>
              </a:hlinkClick>
            </a:endParaRPr>
          </a:p>
          <a:p>
            <a:endParaRPr lang="en-US" dirty="0">
              <a:solidFill>
                <a:schemeClr val="tx1"/>
              </a:solidFill>
              <a:hlinkClick r:id="rId2">
                <a:extLst>
                  <a:ext uri="{A12FA001-AC4F-418D-AE19-62706E023703}">
                    <ahyp:hlinkClr xmlns:ahyp="http://schemas.microsoft.com/office/drawing/2018/hyperlinkcolor" val="tx"/>
                  </a:ext>
                </a:extLst>
              </a:hlinkClick>
            </a:endParaRPr>
          </a:p>
          <a:p>
            <a:r>
              <a:rPr lang="en-US" dirty="0">
                <a:solidFill>
                  <a:schemeClr val="tx1"/>
                </a:solidFill>
                <a:hlinkClick r:id="rId2">
                  <a:extLst>
                    <a:ext uri="{A12FA001-AC4F-418D-AE19-62706E023703}">
                      <ahyp:hlinkClr xmlns:ahyp="http://schemas.microsoft.com/office/drawing/2018/hyperlinkcolor" val="tx"/>
                    </a:ext>
                  </a:extLst>
                </a:hlinkClick>
              </a:rPr>
              <a:t>https://rumble.com/vqq7gc-dr.-robert-malone-before-ou-inject-your-child.html</a:t>
            </a:r>
            <a:endParaRPr lang="en-US" dirty="0">
              <a:solidFill>
                <a:schemeClr val="tx1"/>
              </a:solidFill>
            </a:endParaRPr>
          </a:p>
          <a:p>
            <a:pPr marL="0" indent="0">
              <a:buNone/>
            </a:pPr>
            <a:r>
              <a:rPr lang="en-US" dirty="0"/>
              <a:t>(NARRATIVE is attached- slide 10) </a:t>
            </a:r>
          </a:p>
          <a:p>
            <a:r>
              <a:rPr lang="en-US" b="1" dirty="0"/>
              <a:t>STATEMENTS FROM DR. MALONE &amp; DR. MCCULLOUGH ON SLIDE 11. </a:t>
            </a:r>
          </a:p>
          <a:p>
            <a:endParaRPr lang="en-US" b="1" dirty="0"/>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Dr. Sherry TenPenny</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Democide: intentional killing of unarmed persons by GOVT agents acting in their authoritative capacity and pursuant to GOVT capacity or High command.  Forced labor camps/ murder any person by any GOVT.  Australia is now run by the CCP.  Chinese Communist Party  per GOVT report and boots on the ground.  Multiple people as well as GOVT authorities exposing tyranny and Quarantine Camps. MASS democide:</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t>Statement from Renee Grace:  All agents in Australia dragging people to Quarantine Camps need to be added to the International Criminal Court Lawsuits for Crimes Against Humanity!</a:t>
            </a:r>
          </a:p>
          <a:p>
            <a:endParaRPr lang="en-US" b="1" dirty="0"/>
          </a:p>
          <a:p>
            <a:endParaRPr lang="en-US" dirty="0"/>
          </a:p>
        </p:txBody>
      </p:sp>
    </p:spTree>
    <p:extLst>
      <p:ext uri="{BB962C8B-B14F-4D97-AF65-F5344CB8AC3E}">
        <p14:creationId xmlns:p14="http://schemas.microsoft.com/office/powerpoint/2010/main" val="366470412"/>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{D62F4A03-8AFE-4D4B-832D-A542E29518E6}tf67061901_win32</Template>
  <TotalTime>5342</TotalTime>
  <Words>2551</Words>
  <Application>Microsoft Office PowerPoint</Application>
  <PresentationFormat>Widescreen</PresentationFormat>
  <Paragraphs>126</Paragraphs>
  <Slides>12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Franklin Gothic Book</vt:lpstr>
      <vt:lpstr>Franklin Gothic Demi</vt:lpstr>
      <vt:lpstr>Gill Sans MT</vt:lpstr>
      <vt:lpstr>Helvetica</vt:lpstr>
      <vt:lpstr>inherit</vt:lpstr>
      <vt:lpstr>Times New Roman</vt:lpstr>
      <vt:lpstr>Wingdings 2</vt:lpstr>
      <vt:lpstr>DividendVTI</vt:lpstr>
      <vt:lpstr>PowerPoint Presentation</vt:lpstr>
      <vt:lpstr>PowerPoint Presentation</vt:lpstr>
      <vt:lpstr>                SERIOUS MEDICAL MALPRACTICES AND SOCIETAL RAPE      people covid + spread covid! not non-infected, non-inoculated!</vt:lpstr>
      <vt:lpstr>Adverse events to report:     faers      www.fda.gov                  FDA adversE events reporting system   </vt:lpstr>
      <vt:lpstr>     FAERS UPDATED DECEMBER 29,2021                    FDA ADVERSE EVENTS REPORTING SYSTEM</vt:lpstr>
      <vt:lpstr>        Great medicine! Online treatment protocols and MEDICINE provision prevention- increasing immunity avoid this medication – see referenced physicians’ statements</vt:lpstr>
      <vt:lpstr>   FRANKSPEECH.COM nemosnewsnetwork.com BRIGHTEON.com STEW PETERS  WVWTV.COM; Brannon howse GOVICTORY.COM/flashpoint: Tuesday/Thursday evenings-8pm est the epoch times www.redbloodedpatriots.com; jeff Wagner  Expert phYSICIAN AND SCIENTISTs Dr. Richard Fleming m.d., j.d.  www.flemingmethod.com          (**sign petition) DR. peter MCCULLOUGH    Dr. Robert Malone Dr. Sherry TENPENNY  Dr. Ryan COLE Dr. Ruby, see on frankspeech.com- Stew Peters show Dr. Judy Mikovits Dr. Lee Vliet- truthforhealth.org-home prevention and contraction treatment guides  KAREN KINGSTON - former pharmaceutical co. EMPLOYEE   </vt:lpstr>
      <vt:lpstr>Videos:  1. Dr. Robert Malone- urgent alert to all parents; December 14, 2021 (4 minutes) 2. Whistleblower activists file complaint with international criminal court: Dr. Michael Yeadon (50 minutes) leohohmann.com- (previous 2 videos) 3. Glenn Beck - Crimes or Cover-Up?  You tube- 2 hours  </vt:lpstr>
      <vt:lpstr>     urgent alert to parents before you inject your child-                            dr. robert Malone- 4 minutes</vt:lpstr>
      <vt:lpstr>PowerPoint Presentation</vt:lpstr>
      <vt:lpstr>PowerPoint Presentation</vt:lpstr>
      <vt:lpstr>     The Organ Project- English, Spanish, Russian versions    story book, coloring book, keepsake &amp; education on the human body- 3+ Show the world your colors- Etiquette for children 5+ under one olive tree- prophetic poetry- all ages        publications by Renee grace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Rousseau Rousseau</dc:creator>
  <cp:lastModifiedBy>Rousseau Rousseau</cp:lastModifiedBy>
  <cp:revision>38</cp:revision>
  <dcterms:created xsi:type="dcterms:W3CDTF">2021-11-16T04:07:42Z</dcterms:created>
  <dcterms:modified xsi:type="dcterms:W3CDTF">2022-01-01T18:17:35Z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